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407" r:id="rId3"/>
    <p:sldId id="406" r:id="rId4"/>
    <p:sldId id="403" r:id="rId5"/>
    <p:sldId id="422" r:id="rId6"/>
    <p:sldId id="426" r:id="rId7"/>
    <p:sldId id="420" r:id="rId8"/>
    <p:sldId id="427" r:id="rId9"/>
    <p:sldId id="417" r:id="rId10"/>
    <p:sldId id="423" r:id="rId11"/>
    <p:sldId id="428" r:id="rId12"/>
    <p:sldId id="409" r:id="rId13"/>
    <p:sldId id="412" r:id="rId14"/>
    <p:sldId id="413" r:id="rId15"/>
    <p:sldId id="418" r:id="rId16"/>
    <p:sldId id="414" r:id="rId17"/>
    <p:sldId id="415" r:id="rId18"/>
    <p:sldId id="425" r:id="rId19"/>
    <p:sldId id="424" r:id="rId20"/>
    <p:sldId id="354" r:id="rId21"/>
  </p:sldIdLst>
  <p:sldSz cx="12192000" cy="6858000"/>
  <p:notesSz cx="6797675" cy="9926638"/>
  <p:embeddedFontLst>
    <p:embeddedFont>
      <p:font typeface="Bradley Hand ITC" panose="03070402050302030203" pitchFamily="66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ShellHeavy" panose="00000700000000000000" pitchFamily="50" charset="0"/>
      <p:regular r:id="rId26"/>
      <p:bold r:id="rId27"/>
    </p:embeddedFont>
    <p:embeddedFont>
      <p:font typeface="ShellMedium" panose="00000600000000000000" pitchFamily="50" charset="0"/>
      <p:regular r:id="rId28"/>
    </p:embeddedFont>
    <p:embeddedFont>
      <p:font typeface="Verdana" panose="020B060403050404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C204F9-77C6-44CF-8AD1-2D268AC7EA19}" v="278" dt="2023-12-15T14:04:46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4" autoAdjust="0"/>
    <p:restoredTop sz="97423" autoAdjust="0"/>
  </p:normalViewPr>
  <p:slideViewPr>
    <p:cSldViewPr snapToGrid="0">
      <p:cViewPr>
        <p:scale>
          <a:sx n="150" d="100"/>
          <a:sy n="150" d="100"/>
        </p:scale>
        <p:origin x="39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88C09-A274-4C07-9395-CBE67C0DE912}" type="datetimeFigureOut">
              <a:rPr lang="en-GB" smtClean="0">
                <a:latin typeface="ShellMedium" panose="00000600000000000000" pitchFamily="50" charset="0"/>
              </a:rPr>
              <a:pPr/>
              <a:t>26/06/2024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005D9-1AAC-4E6D-B9B3-BB8CB4FD9D30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73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E8910CE4-810D-4C84-B7AD-48C304FEA169}" type="datetimeFigureOut">
              <a:rPr lang="en-GB" smtClean="0">
                <a:latin typeface="ShellMedium" panose="00000600000000000000" pitchFamily="50" charset="0"/>
              </a:rPr>
              <a:pPr/>
              <a:t>26/06/2024</a:t>
            </a:fld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utura Medium" pitchFamily="2" charset="0"/>
              </a:defRPr>
            </a:lvl1pPr>
          </a:lstStyle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utura Medium" pitchFamily="2" charset="0"/>
              </a:defRPr>
            </a:lvl1pPr>
          </a:lstStyle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‹#›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93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ShellMedium" panose="00000600000000000000" pitchFamily="50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Pruning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Quantization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Selective attention, Low-rank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factorization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</a:t>
            </a:r>
            <a:r>
              <a:rPr lang="en-US" sz="1800" b="1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     </a:t>
            </a:r>
            <a:r>
              <a:rPr lang="en-US" sz="1800" b="1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Parameter Sharing</a:t>
            </a:r>
            <a:r>
              <a:rPr lang="en-US" sz="1800" dirty="0"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Pruning with Structured Sparsity, Multi-Task Learning.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4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246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6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3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20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9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4"/>
            <a:ext cx="12193293" cy="6857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754403"/>
            <a:ext cx="9973373" cy="918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856"/>
            <a:ext cx="9976548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2087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916"/>
            <a:ext cx="78711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8C588169-FD01-B769-1AC9-4CD0C32C59E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4" pos="7357" userDrawn="1">
          <p15:clr>
            <a:srgbClr val="FBAE40"/>
          </p15:clr>
        </p15:guide>
        <p15:guide id="5" pos="1121" userDrawn="1">
          <p15:clr>
            <a:srgbClr val="FBAE40"/>
          </p15:clr>
        </p15:guide>
        <p15:guide id="6" orient="horz" pos="4074" userDrawn="1">
          <p15:clr>
            <a:srgbClr val="FBAE40"/>
          </p15:clr>
        </p15:guide>
        <p15:guide id="7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dirty="0" smtClean="0">
                <a:latin typeface="+mj-lt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86556"/>
            <a:ext cx="5207224" cy="4672970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tabLst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86554"/>
            <a:ext cx="5211763" cy="4672971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1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7E32244-D8CD-3DE4-0444-BD5FFD1B0C1A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047384" y="0"/>
            <a:ext cx="7144616" cy="6857999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4425244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5" y="1665286"/>
            <a:ext cx="3829404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1A146AA-F9B4-4F6C-60A5-AEFEFDC2073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072813743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BB1B7AE-D13B-146D-D34A-12469AF84EE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4116538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780690"/>
            <a:ext cx="5468938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4116538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780690"/>
            <a:ext cx="54641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15063" y="4510882"/>
            <a:ext cx="546762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6C9023F-5DE7-FBF6-40AC-59DB52EE66B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80717710"/>
      </p:ext>
    </p:extLst>
  </p:cSld>
  <p:clrMapOvr>
    <a:masterClrMapping/>
  </p:clrMapOvr>
  <p:transition/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7999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7999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7999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35536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35536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35536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9" name="Content Placeholder 9"/>
          <p:cNvSpPr>
            <a:spLocks noGrp="1"/>
          </p:cNvSpPr>
          <p:nvPr>
            <p:ph sz="quarter" idx="11"/>
          </p:nvPr>
        </p:nvSpPr>
        <p:spPr>
          <a:xfrm>
            <a:off x="509312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Content Placeholder 9"/>
          <p:cNvSpPr>
            <a:spLocks noGrp="1"/>
          </p:cNvSpPr>
          <p:nvPr>
            <p:ph sz="quarter" idx="63"/>
          </p:nvPr>
        </p:nvSpPr>
        <p:spPr>
          <a:xfrm>
            <a:off x="6235534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1" name="Content Placeholder 51"/>
          <p:cNvSpPr>
            <a:spLocks noGrp="1"/>
          </p:cNvSpPr>
          <p:nvPr>
            <p:ph sz="quarter" idx="64" hasCustomPrompt="1"/>
          </p:nvPr>
        </p:nvSpPr>
        <p:spPr>
          <a:xfrm>
            <a:off x="3369575" y="4116538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22" name="Content Placeholder 51"/>
          <p:cNvSpPr>
            <a:spLocks noGrp="1"/>
          </p:cNvSpPr>
          <p:nvPr>
            <p:ph sz="quarter" idx="65" hasCustomPrompt="1"/>
          </p:nvPr>
        </p:nvSpPr>
        <p:spPr>
          <a:xfrm>
            <a:off x="3369575" y="1780690"/>
            <a:ext cx="2606675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23" name="Chart Placeholder 16"/>
          <p:cNvSpPr>
            <a:spLocks noGrp="1"/>
          </p:cNvSpPr>
          <p:nvPr>
            <p:ph type="chart" sz="quarter" idx="66"/>
          </p:nvPr>
        </p:nvSpPr>
        <p:spPr>
          <a:xfrm>
            <a:off x="3369575" y="2120382"/>
            <a:ext cx="26066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24" name="Content Placeholder 9"/>
          <p:cNvSpPr>
            <a:spLocks noGrp="1"/>
          </p:cNvSpPr>
          <p:nvPr>
            <p:ph sz="quarter" idx="67"/>
          </p:nvPr>
        </p:nvSpPr>
        <p:spPr>
          <a:xfrm>
            <a:off x="3370888" y="4510882"/>
            <a:ext cx="2606050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7" name="Content Placeholder 51"/>
          <p:cNvSpPr>
            <a:spLocks noGrp="1"/>
          </p:cNvSpPr>
          <p:nvPr>
            <p:ph sz="quarter" idx="68" hasCustomPrompt="1"/>
          </p:nvPr>
        </p:nvSpPr>
        <p:spPr>
          <a:xfrm>
            <a:off x="9071193" y="4116538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 mar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Subtitle appears here</a:t>
            </a:r>
          </a:p>
        </p:txBody>
      </p:sp>
      <p:sp>
        <p:nvSpPr>
          <p:cNvPr id="48" name="Content Placeholder 51"/>
          <p:cNvSpPr>
            <a:spLocks noGrp="1"/>
          </p:cNvSpPr>
          <p:nvPr>
            <p:ph sz="quarter" idx="69" hasCustomPrompt="1"/>
          </p:nvPr>
        </p:nvSpPr>
        <p:spPr>
          <a:xfrm>
            <a:off x="9071193" y="1780690"/>
            <a:ext cx="2606400" cy="234616"/>
          </a:xfrm>
        </p:spPr>
        <p:txBody>
          <a:bodyPr vert="horz" wrap="square" lIns="0" tIns="0" rIns="0" bIns="0" rtlCol="0">
            <a:spAutoFit/>
          </a:bodyPr>
          <a:lstStyle>
            <a:lvl1pPr>
              <a:lnSpc>
                <a:spcPct val="100000"/>
              </a:lnSpc>
              <a:defRPr lang="nl-NL" sz="1400" kern="1200" cap="none" baseline="0" dirty="0">
                <a:solidFill>
                  <a:schemeClr val="tx1"/>
                </a:solidFill>
                <a:latin typeface="ShellHeavy" panose="00000700000000000000" pitchFamily="2" charset="0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/>
              <a:t>Chart title appears here</a:t>
            </a:r>
          </a:p>
        </p:txBody>
      </p:sp>
      <p:sp>
        <p:nvSpPr>
          <p:cNvPr id="49" name="Chart Placeholder 16"/>
          <p:cNvSpPr>
            <a:spLocks noGrp="1"/>
          </p:cNvSpPr>
          <p:nvPr>
            <p:ph type="chart" sz="quarter" idx="70"/>
          </p:nvPr>
        </p:nvSpPr>
        <p:spPr>
          <a:xfrm>
            <a:off x="9071193" y="2120382"/>
            <a:ext cx="2606400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icon to add chart</a:t>
            </a:r>
          </a:p>
        </p:txBody>
      </p:sp>
      <p:sp>
        <p:nvSpPr>
          <p:cNvPr id="50" name="Content Placeholder 9"/>
          <p:cNvSpPr>
            <a:spLocks noGrp="1"/>
          </p:cNvSpPr>
          <p:nvPr>
            <p:ph sz="quarter" idx="71"/>
          </p:nvPr>
        </p:nvSpPr>
        <p:spPr>
          <a:xfrm>
            <a:off x="9071191" y="4510882"/>
            <a:ext cx="2608046" cy="1568988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1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5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2E238F8-8CA8-3DDA-831C-48EB42D1EB2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787258848"/>
      </p:ext>
    </p:extLst>
  </p:cSld>
  <p:clrMapOvr>
    <a:masterClrMapping/>
  </p:clrMapOvr>
  <p:transition/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3243" r="26982"/>
          <a:stretch/>
        </p:blipFill>
        <p:spPr>
          <a:xfrm flipH="1">
            <a:off x="0" y="0"/>
            <a:ext cx="8067404" cy="6858000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01520" y="4826000"/>
            <a:ext cx="4077539" cy="8959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6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01520" y="3258524"/>
            <a:ext cx="4077539" cy="150886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619994" y="1908483"/>
            <a:ext cx="2724653" cy="1123888"/>
          </a:xfrm>
          <a:prstGeom prst="rect">
            <a:avLst/>
          </a:prstGeom>
        </p:spPr>
        <p:txBody>
          <a:bodyPr lIns="0" tIns="0" rIns="0" bIns="0"/>
          <a:lstStyle>
            <a:lvl1pPr marL="0" algn="l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7300" kern="10000" spc="-600" baseline="0" dirty="0">
                <a:ln w="3175">
                  <a:noFill/>
                </a:ln>
                <a:solidFill>
                  <a:schemeClr val="accent2"/>
                </a:solidFill>
                <a:latin typeface="ShellHeavy" panose="00000700000000000000" pitchFamily="2" charset="0"/>
                <a:ea typeface="ShellHeavy" panose="00000700000000000000" pitchFamily="2" charset="0"/>
                <a:cs typeface="ShellHeavy" panose="00000700000000000000" pitchFamily="2" charset="0"/>
              </a:defRPr>
            </a:lvl1pPr>
          </a:lstStyle>
          <a:p>
            <a:pPr lvl="0"/>
            <a:r>
              <a:rPr lang="en-GB"/>
              <a:t>0.1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927CFEE1-446C-5B5E-303F-344BECBF3F00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-4046" y="483102"/>
            <a:ext cx="1394397" cy="184552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5578475" y="0"/>
            <a:ext cx="6616248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3258523"/>
            <a:ext cx="4066542" cy="1508861"/>
          </a:xfrm>
          <a:noFill/>
        </p:spPr>
        <p:txBody>
          <a:bodyPr lIns="0" tIns="0" rIns="0"/>
          <a:lstStyle>
            <a:lvl1pPr>
              <a:defRPr sz="32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72990" y="4826586"/>
            <a:ext cx="4066542" cy="8953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6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8D4E2D9E-2E0A-23FF-4741-B422D8F82BB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291707099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  <p15:guide id="3" orient="horz" pos="23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GB"/>
              <a:t>Click to edit Master title style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43D1C44-5551-72E3-B953-16981047AF5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681888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6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D7DB41C-8E2E-6ECB-1330-8DDBC856485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313662350"/>
      </p:ext>
    </p:extLst>
  </p:cSld>
  <p:clrMapOvr>
    <a:masterClrMapping/>
  </p:clrMapOvr>
  <p:transition/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5" t="4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234462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723550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1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gray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bg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TextBox 2" descr="CONFIDENTIAL_TAG_0xFFEE">
            <a:extLst>
              <a:ext uri="{FF2B5EF4-FFF2-40B4-BE49-F238E27FC236}">
                <a16:creationId xmlns:a16="http://schemas.microsoft.com/office/drawing/2014/main" id="{F5007E08-CD8C-7192-53C9-0872FE93873F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5175" y="2286000"/>
            <a:ext cx="4143255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5175" y="3805200"/>
            <a:ext cx="4060821" cy="749808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5175" y="4831200"/>
            <a:ext cx="406082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5175" y="5083200"/>
            <a:ext cx="4060821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47384" y="1"/>
            <a:ext cx="7144616" cy="6359524"/>
          </a:xfrm>
          <a:custGeom>
            <a:avLst/>
            <a:gdLst>
              <a:gd name="connsiteX0" fmla="*/ 0 w 7141676"/>
              <a:gd name="connsiteY0" fmla="*/ 0 h 6316132"/>
              <a:gd name="connsiteX1" fmla="*/ 7141676 w 7141676"/>
              <a:gd name="connsiteY1" fmla="*/ 0 h 6316132"/>
              <a:gd name="connsiteX2" fmla="*/ 7141676 w 7141676"/>
              <a:gd name="connsiteY2" fmla="*/ 6316132 h 6316132"/>
              <a:gd name="connsiteX3" fmla="*/ 0 w 7141676"/>
              <a:gd name="connsiteY3" fmla="*/ 6316132 h 6316132"/>
              <a:gd name="connsiteX4" fmla="*/ 0 w 7141676"/>
              <a:gd name="connsiteY4" fmla="*/ 0 h 6316132"/>
              <a:gd name="connsiteX0" fmla="*/ 2940 w 7144616"/>
              <a:gd name="connsiteY0" fmla="*/ 0 h 6316132"/>
              <a:gd name="connsiteX1" fmla="*/ 7144616 w 7144616"/>
              <a:gd name="connsiteY1" fmla="*/ 0 h 6316132"/>
              <a:gd name="connsiteX2" fmla="*/ 7144616 w 7144616"/>
              <a:gd name="connsiteY2" fmla="*/ 6316132 h 6316132"/>
              <a:gd name="connsiteX3" fmla="*/ 2940 w 7144616"/>
              <a:gd name="connsiteY3" fmla="*/ 6316132 h 6316132"/>
              <a:gd name="connsiteX4" fmla="*/ 0 w 7144616"/>
              <a:gd name="connsiteY4" fmla="*/ 5779942 h 6316132"/>
              <a:gd name="connsiteX5" fmla="*/ 2940 w 7144616"/>
              <a:gd name="connsiteY5" fmla="*/ 0 h 6316132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2940 w 7144616"/>
              <a:gd name="connsiteY4" fmla="*/ 6316132 h 6316773"/>
              <a:gd name="connsiteX5" fmla="*/ 0 w 7144616"/>
              <a:gd name="connsiteY5" fmla="*/ 5779942 h 6316773"/>
              <a:gd name="connsiteX6" fmla="*/ 2940 w 7144616"/>
              <a:gd name="connsiteY6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7008"/>
              <a:gd name="connsiteX1" fmla="*/ 7144616 w 7144616"/>
              <a:gd name="connsiteY1" fmla="*/ 0 h 6317008"/>
              <a:gd name="connsiteX2" fmla="*/ 7144616 w 7144616"/>
              <a:gd name="connsiteY2" fmla="*/ 6316132 h 6317008"/>
              <a:gd name="connsiteX3" fmla="*/ 537870 w 7144616"/>
              <a:gd name="connsiteY3" fmla="*/ 6316773 h 6317008"/>
              <a:gd name="connsiteX4" fmla="*/ 0 w 7144616"/>
              <a:gd name="connsiteY4" fmla="*/ 5779942 h 6317008"/>
              <a:gd name="connsiteX5" fmla="*/ 2940 w 7144616"/>
              <a:gd name="connsiteY5" fmla="*/ 0 h 6317008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  <a:gd name="connsiteX0" fmla="*/ 2940 w 7144616"/>
              <a:gd name="connsiteY0" fmla="*/ 0 h 6316773"/>
              <a:gd name="connsiteX1" fmla="*/ 7144616 w 7144616"/>
              <a:gd name="connsiteY1" fmla="*/ 0 h 6316773"/>
              <a:gd name="connsiteX2" fmla="*/ 7144616 w 7144616"/>
              <a:gd name="connsiteY2" fmla="*/ 6316132 h 6316773"/>
              <a:gd name="connsiteX3" fmla="*/ 537870 w 7144616"/>
              <a:gd name="connsiteY3" fmla="*/ 6316773 h 6316773"/>
              <a:gd name="connsiteX4" fmla="*/ 0 w 7144616"/>
              <a:gd name="connsiteY4" fmla="*/ 5779942 h 6316773"/>
              <a:gd name="connsiteX5" fmla="*/ 2940 w 7144616"/>
              <a:gd name="connsiteY5" fmla="*/ 0 h 631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4616" h="6316773">
                <a:moveTo>
                  <a:pt x="2940" y="0"/>
                </a:moveTo>
                <a:lnTo>
                  <a:pt x="7144616" y="0"/>
                </a:lnTo>
                <a:lnTo>
                  <a:pt x="7144616" y="6316132"/>
                </a:lnTo>
                <a:lnTo>
                  <a:pt x="537870" y="6316773"/>
                </a:lnTo>
                <a:cubicBezTo>
                  <a:pt x="214457" y="6313295"/>
                  <a:pt x="5024" y="6140981"/>
                  <a:pt x="0" y="5779942"/>
                </a:cubicBezTo>
                <a:lnTo>
                  <a:pt x="2940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B719ACD7-5545-7EE1-3947-656B0E5A4F2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370520605"/>
      </p:ext>
    </p:extLst>
  </p:cSld>
  <p:clrMapOvr>
    <a:masterClrMapping/>
  </p:clrMapOvr>
  <p:transition/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- Opt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34" r="47297" b="27130"/>
          <a:stretch/>
        </p:blipFill>
        <p:spPr>
          <a:xfrm>
            <a:off x="5207633" y="0"/>
            <a:ext cx="6999607" cy="685800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 hasCustomPrompt="1"/>
          </p:nvPr>
        </p:nvSpPr>
        <p:spPr>
          <a:xfrm>
            <a:off x="766800" y="4169538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r>
              <a:rPr lang="en-GB"/>
              <a:t>Click to edit Master title style, if required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6800" y="2548468"/>
            <a:ext cx="6375761" cy="140021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9600" b="0" cap="none" baseline="0">
                <a:solidFill>
                  <a:schemeClr val="accent2"/>
                </a:solidFill>
                <a:latin typeface="ShellHeavy" panose="00000700000000000000" pitchFamily="2" charset="0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GB"/>
              <a:t>Q&amp;A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44D7A4A-3D20-4273-62CF-D5DB878E272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789108116"/>
      </p:ext>
    </p:extLst>
  </p:cSld>
  <p:clrMapOvr>
    <a:masterClrMapping/>
  </p:clrMapOvr>
  <p:transition/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B18837F-FBB0-D5D7-DAD2-390A9A8A3F37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1C6B94C5-6E6E-E7AF-780B-264CEDE5697E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 bwMode="auto">
          <a:xfrm>
            <a:off x="5077731" y="1015519"/>
            <a:ext cx="7115469" cy="5344822"/>
          </a:xfrm>
          <a:custGeom>
            <a:avLst/>
            <a:gdLst>
              <a:gd name="connsiteX0" fmla="*/ 0 w 7113204"/>
              <a:gd name="connsiteY0" fmla="*/ 0 h 5343523"/>
              <a:gd name="connsiteX1" fmla="*/ 7113204 w 7113204"/>
              <a:gd name="connsiteY1" fmla="*/ 0 h 5343523"/>
              <a:gd name="connsiteX2" fmla="*/ 7113204 w 7113204"/>
              <a:gd name="connsiteY2" fmla="*/ 5343523 h 5343523"/>
              <a:gd name="connsiteX3" fmla="*/ 0 w 7113204"/>
              <a:gd name="connsiteY3" fmla="*/ 5343523 h 5343523"/>
              <a:gd name="connsiteX4" fmla="*/ 0 w 7113204"/>
              <a:gd name="connsiteY4" fmla="*/ 0 h 5343523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0 w 7113204"/>
              <a:gd name="connsiteY4" fmla="*/ 5343523 h 5344338"/>
              <a:gd name="connsiteX5" fmla="*/ 1802 w 7113204"/>
              <a:gd name="connsiteY5" fmla="*/ 4810262 h 5344338"/>
              <a:gd name="connsiteX6" fmla="*/ 0 w 7113204"/>
              <a:gd name="connsiteY6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0 h 5344338"/>
              <a:gd name="connsiteX1" fmla="*/ 7113204 w 7113204"/>
              <a:gd name="connsiteY1" fmla="*/ 0 h 5344338"/>
              <a:gd name="connsiteX2" fmla="*/ 7113204 w 7113204"/>
              <a:gd name="connsiteY2" fmla="*/ 5343523 h 5344338"/>
              <a:gd name="connsiteX3" fmla="*/ 503508 w 7113204"/>
              <a:gd name="connsiteY3" fmla="*/ 5344338 h 5344338"/>
              <a:gd name="connsiteX4" fmla="*/ 1802 w 7113204"/>
              <a:gd name="connsiteY4" fmla="*/ 4810262 h 5344338"/>
              <a:gd name="connsiteX5" fmla="*/ 0 w 7113204"/>
              <a:gd name="connsiteY5" fmla="*/ 0 h 5344338"/>
              <a:gd name="connsiteX0" fmla="*/ 0 w 7113204"/>
              <a:gd name="connsiteY0" fmla="*/ 453 h 5344791"/>
              <a:gd name="connsiteX1" fmla="*/ 519692 w 7113204"/>
              <a:gd name="connsiteY1" fmla="*/ 0 h 5344791"/>
              <a:gd name="connsiteX2" fmla="*/ 7113204 w 7113204"/>
              <a:gd name="connsiteY2" fmla="*/ 453 h 5344791"/>
              <a:gd name="connsiteX3" fmla="*/ 7113204 w 7113204"/>
              <a:gd name="connsiteY3" fmla="*/ 5343976 h 5344791"/>
              <a:gd name="connsiteX4" fmla="*/ 503508 w 7113204"/>
              <a:gd name="connsiteY4" fmla="*/ 5344791 h 5344791"/>
              <a:gd name="connsiteX5" fmla="*/ 1802 w 7113204"/>
              <a:gd name="connsiteY5" fmla="*/ 4810715 h 5344791"/>
              <a:gd name="connsiteX6" fmla="*/ 0 w 7113204"/>
              <a:gd name="connsiteY6" fmla="*/ 453 h 5344791"/>
              <a:gd name="connsiteX0" fmla="*/ 39320 w 7152524"/>
              <a:gd name="connsiteY0" fmla="*/ 48299 h 5392637"/>
              <a:gd name="connsiteX1" fmla="*/ 559012 w 7152524"/>
              <a:gd name="connsiteY1" fmla="*/ 47846 h 5392637"/>
              <a:gd name="connsiteX2" fmla="*/ 7152524 w 7152524"/>
              <a:gd name="connsiteY2" fmla="*/ 48299 h 5392637"/>
              <a:gd name="connsiteX3" fmla="*/ 7152524 w 7152524"/>
              <a:gd name="connsiteY3" fmla="*/ 5391822 h 5392637"/>
              <a:gd name="connsiteX4" fmla="*/ 542828 w 7152524"/>
              <a:gd name="connsiteY4" fmla="*/ 5392637 h 5392637"/>
              <a:gd name="connsiteX5" fmla="*/ 41122 w 7152524"/>
              <a:gd name="connsiteY5" fmla="*/ 4858561 h 5392637"/>
              <a:gd name="connsiteX6" fmla="*/ 37076 w 7152524"/>
              <a:gd name="connsiteY6" fmla="*/ 496955 h 5392637"/>
              <a:gd name="connsiteX7" fmla="*/ 39320 w 7152524"/>
              <a:gd name="connsiteY7" fmla="*/ 48299 h 5392637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55497 w 7270945"/>
              <a:gd name="connsiteY0" fmla="*/ 497244 h 5392926"/>
              <a:gd name="connsiteX1" fmla="*/ 677433 w 7270945"/>
              <a:gd name="connsiteY1" fmla="*/ 48135 h 5392926"/>
              <a:gd name="connsiteX2" fmla="*/ 7270945 w 7270945"/>
              <a:gd name="connsiteY2" fmla="*/ 48588 h 5392926"/>
              <a:gd name="connsiteX3" fmla="*/ 7270945 w 7270945"/>
              <a:gd name="connsiteY3" fmla="*/ 5392111 h 5392926"/>
              <a:gd name="connsiteX4" fmla="*/ 661249 w 7270945"/>
              <a:gd name="connsiteY4" fmla="*/ 5392926 h 5392926"/>
              <a:gd name="connsiteX5" fmla="*/ 159543 w 7270945"/>
              <a:gd name="connsiteY5" fmla="*/ 4858850 h 5392926"/>
              <a:gd name="connsiteX6" fmla="*/ 155497 w 7270945"/>
              <a:gd name="connsiteY6" fmla="*/ 497244 h 5392926"/>
              <a:gd name="connsiteX0" fmla="*/ 184805 w 7300253"/>
              <a:gd name="connsiteY0" fmla="*/ 449109 h 5344791"/>
              <a:gd name="connsiteX1" fmla="*/ 706741 w 7300253"/>
              <a:gd name="connsiteY1" fmla="*/ 0 h 5344791"/>
              <a:gd name="connsiteX2" fmla="*/ 7300253 w 7300253"/>
              <a:gd name="connsiteY2" fmla="*/ 453 h 5344791"/>
              <a:gd name="connsiteX3" fmla="*/ 7300253 w 7300253"/>
              <a:gd name="connsiteY3" fmla="*/ 5343976 h 5344791"/>
              <a:gd name="connsiteX4" fmla="*/ 690557 w 7300253"/>
              <a:gd name="connsiteY4" fmla="*/ 5344791 h 5344791"/>
              <a:gd name="connsiteX5" fmla="*/ 188851 w 7300253"/>
              <a:gd name="connsiteY5" fmla="*/ 4810715 h 5344791"/>
              <a:gd name="connsiteX6" fmla="*/ 184805 w 7300253"/>
              <a:gd name="connsiteY6" fmla="*/ 449109 h 5344791"/>
              <a:gd name="connsiteX0" fmla="*/ 155498 w 7270946"/>
              <a:gd name="connsiteY0" fmla="*/ 497244 h 5392926"/>
              <a:gd name="connsiteX1" fmla="*/ 677434 w 7270946"/>
              <a:gd name="connsiteY1" fmla="*/ 48135 h 5392926"/>
              <a:gd name="connsiteX2" fmla="*/ 7270946 w 7270946"/>
              <a:gd name="connsiteY2" fmla="*/ 48588 h 5392926"/>
              <a:gd name="connsiteX3" fmla="*/ 7270946 w 7270946"/>
              <a:gd name="connsiteY3" fmla="*/ 5392111 h 5392926"/>
              <a:gd name="connsiteX4" fmla="*/ 661250 w 7270946"/>
              <a:gd name="connsiteY4" fmla="*/ 5392926 h 5392926"/>
              <a:gd name="connsiteX5" fmla="*/ 159544 w 7270946"/>
              <a:gd name="connsiteY5" fmla="*/ 4858850 h 5392926"/>
              <a:gd name="connsiteX6" fmla="*/ 155498 w 7270946"/>
              <a:gd name="connsiteY6" fmla="*/ 497244 h 5392926"/>
              <a:gd name="connsiteX0" fmla="*/ 37199 w 7152647"/>
              <a:gd name="connsiteY0" fmla="*/ 527190 h 5422872"/>
              <a:gd name="connsiteX1" fmla="*/ 559135 w 7152647"/>
              <a:gd name="connsiteY1" fmla="*/ 78081 h 5422872"/>
              <a:gd name="connsiteX2" fmla="*/ 7152647 w 7152647"/>
              <a:gd name="connsiteY2" fmla="*/ 78534 h 5422872"/>
              <a:gd name="connsiteX3" fmla="*/ 7152647 w 7152647"/>
              <a:gd name="connsiteY3" fmla="*/ 5422057 h 5422872"/>
              <a:gd name="connsiteX4" fmla="*/ 542951 w 7152647"/>
              <a:gd name="connsiteY4" fmla="*/ 5422872 h 5422872"/>
              <a:gd name="connsiteX5" fmla="*/ 41245 w 7152647"/>
              <a:gd name="connsiteY5" fmla="*/ 4888796 h 5422872"/>
              <a:gd name="connsiteX6" fmla="*/ 37199 w 7152647"/>
              <a:gd name="connsiteY6" fmla="*/ 527190 h 5422872"/>
              <a:gd name="connsiteX0" fmla="*/ 27 w 7115475"/>
              <a:gd name="connsiteY0" fmla="*/ 522980 h 5418662"/>
              <a:gd name="connsiteX1" fmla="*/ 521963 w 7115475"/>
              <a:gd name="connsiteY1" fmla="*/ 73871 h 5418662"/>
              <a:gd name="connsiteX2" fmla="*/ 7115475 w 7115475"/>
              <a:gd name="connsiteY2" fmla="*/ 74324 h 5418662"/>
              <a:gd name="connsiteX3" fmla="*/ 7115475 w 7115475"/>
              <a:gd name="connsiteY3" fmla="*/ 5417847 h 5418662"/>
              <a:gd name="connsiteX4" fmla="*/ 505779 w 7115475"/>
              <a:gd name="connsiteY4" fmla="*/ 5418662 h 5418662"/>
              <a:gd name="connsiteX5" fmla="*/ 4073 w 7115475"/>
              <a:gd name="connsiteY5" fmla="*/ 4884586 h 5418662"/>
              <a:gd name="connsiteX6" fmla="*/ 27 w 7115475"/>
              <a:gd name="connsiteY6" fmla="*/ 522980 h 5418662"/>
              <a:gd name="connsiteX0" fmla="*/ 161 w 7115609"/>
              <a:gd name="connsiteY0" fmla="*/ 449127 h 5344809"/>
              <a:gd name="connsiteX1" fmla="*/ 522097 w 7115609"/>
              <a:gd name="connsiteY1" fmla="*/ 18 h 5344809"/>
              <a:gd name="connsiteX2" fmla="*/ 7115609 w 7115609"/>
              <a:gd name="connsiteY2" fmla="*/ 471 h 5344809"/>
              <a:gd name="connsiteX3" fmla="*/ 7115609 w 7115609"/>
              <a:gd name="connsiteY3" fmla="*/ 5343994 h 5344809"/>
              <a:gd name="connsiteX4" fmla="*/ 505913 w 7115609"/>
              <a:gd name="connsiteY4" fmla="*/ 5344809 h 5344809"/>
              <a:gd name="connsiteX5" fmla="*/ 4207 w 7115609"/>
              <a:gd name="connsiteY5" fmla="*/ 4810733 h 5344809"/>
              <a:gd name="connsiteX6" fmla="*/ 161 w 7115609"/>
              <a:gd name="connsiteY6" fmla="*/ 449127 h 5344809"/>
              <a:gd name="connsiteX0" fmla="*/ 196 w 7115644"/>
              <a:gd name="connsiteY0" fmla="*/ 449124 h 5344806"/>
              <a:gd name="connsiteX1" fmla="*/ 522132 w 7115644"/>
              <a:gd name="connsiteY1" fmla="*/ 15 h 5344806"/>
              <a:gd name="connsiteX2" fmla="*/ 7115644 w 7115644"/>
              <a:gd name="connsiteY2" fmla="*/ 468 h 5344806"/>
              <a:gd name="connsiteX3" fmla="*/ 7115644 w 7115644"/>
              <a:gd name="connsiteY3" fmla="*/ 5343991 h 5344806"/>
              <a:gd name="connsiteX4" fmla="*/ 505948 w 7115644"/>
              <a:gd name="connsiteY4" fmla="*/ 5344806 h 5344806"/>
              <a:gd name="connsiteX5" fmla="*/ 4242 w 7115644"/>
              <a:gd name="connsiteY5" fmla="*/ 4810730 h 5344806"/>
              <a:gd name="connsiteX6" fmla="*/ 196 w 7115644"/>
              <a:gd name="connsiteY6" fmla="*/ 449124 h 5344806"/>
              <a:gd name="connsiteX0" fmla="*/ 196 w 7115644"/>
              <a:gd name="connsiteY0" fmla="*/ 449132 h 5344814"/>
              <a:gd name="connsiteX1" fmla="*/ 522132 w 7115644"/>
              <a:gd name="connsiteY1" fmla="*/ 23 h 5344814"/>
              <a:gd name="connsiteX2" fmla="*/ 7115644 w 7115644"/>
              <a:gd name="connsiteY2" fmla="*/ 476 h 5344814"/>
              <a:gd name="connsiteX3" fmla="*/ 7115644 w 7115644"/>
              <a:gd name="connsiteY3" fmla="*/ 5343999 h 5344814"/>
              <a:gd name="connsiteX4" fmla="*/ 505948 w 7115644"/>
              <a:gd name="connsiteY4" fmla="*/ 5344814 h 5344814"/>
              <a:gd name="connsiteX5" fmla="*/ 4242 w 7115644"/>
              <a:gd name="connsiteY5" fmla="*/ 4810738 h 5344814"/>
              <a:gd name="connsiteX6" fmla="*/ 196 w 7115644"/>
              <a:gd name="connsiteY6" fmla="*/ 449132 h 5344814"/>
              <a:gd name="connsiteX0" fmla="*/ 21 w 7115469"/>
              <a:gd name="connsiteY0" fmla="*/ 449140 h 5344822"/>
              <a:gd name="connsiteX1" fmla="*/ 521957 w 7115469"/>
              <a:gd name="connsiteY1" fmla="*/ 31 h 5344822"/>
              <a:gd name="connsiteX2" fmla="*/ 7115469 w 7115469"/>
              <a:gd name="connsiteY2" fmla="*/ 484 h 5344822"/>
              <a:gd name="connsiteX3" fmla="*/ 7115469 w 7115469"/>
              <a:gd name="connsiteY3" fmla="*/ 5344007 h 5344822"/>
              <a:gd name="connsiteX4" fmla="*/ 505773 w 7115469"/>
              <a:gd name="connsiteY4" fmla="*/ 5344822 h 5344822"/>
              <a:gd name="connsiteX5" fmla="*/ 4067 w 7115469"/>
              <a:gd name="connsiteY5" fmla="*/ 4810746 h 5344822"/>
              <a:gd name="connsiteX6" fmla="*/ 21 w 7115469"/>
              <a:gd name="connsiteY6" fmla="*/ 449140 h 534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15469" h="5344822">
                <a:moveTo>
                  <a:pt x="21" y="449140"/>
                </a:moveTo>
                <a:cubicBezTo>
                  <a:pt x="-2303" y="101747"/>
                  <a:pt x="197851" y="-2068"/>
                  <a:pt x="521957" y="31"/>
                </a:cubicBezTo>
                <a:lnTo>
                  <a:pt x="7115469" y="484"/>
                </a:lnTo>
                <a:lnTo>
                  <a:pt x="7115469" y="5344007"/>
                </a:lnTo>
                <a:lnTo>
                  <a:pt x="505773" y="5344822"/>
                </a:lnTo>
                <a:cubicBezTo>
                  <a:pt x="180743" y="5344822"/>
                  <a:pt x="1369" y="5166796"/>
                  <a:pt x="4067" y="4810746"/>
                </a:cubicBezTo>
                <a:cubicBezTo>
                  <a:pt x="4741" y="4820187"/>
                  <a:pt x="2345" y="796533"/>
                  <a:pt x="21" y="449140"/>
                </a:cubicBez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 userDrawn="1"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766800" y="2286000"/>
            <a:ext cx="4141630" cy="1386000"/>
          </a:xfrm>
          <a:noFill/>
        </p:spPr>
        <p:txBody>
          <a:bodyPr lIns="0" tIns="0" rIns="0" anchor="b" anchorCtr="0"/>
          <a:lstStyle>
            <a:lvl1pPr>
              <a:lnSpc>
                <a:spcPct val="11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6800" y="3805199"/>
            <a:ext cx="4036789" cy="748800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66800" y="4831200"/>
            <a:ext cx="404301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766800" y="5083200"/>
            <a:ext cx="4043018" cy="489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 userDrawn="1"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 userDrawn="1"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FAB8DCB-1290-DB26-E298-FDFF28963D5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755712602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 userDrawn="1">
          <p15:clr>
            <a:srgbClr val="FBAE40"/>
          </p15:clr>
        </p15:guide>
        <p15:guide id="2" orient="horz" pos="2235" userDrawn="1">
          <p15:clr>
            <a:srgbClr val="FBAE40"/>
          </p15:clr>
        </p15:guide>
        <p15:guide id="3" orient="horz" pos="2562" userDrawn="1">
          <p15:clr>
            <a:srgbClr val="FBAE40"/>
          </p15:clr>
        </p15:guide>
        <p15:guide id="4" orient="horz" pos="29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6800" y="2754000"/>
            <a:ext cx="9972000" cy="918000"/>
          </a:xfrm>
          <a:noFill/>
        </p:spPr>
        <p:txBody>
          <a:bodyPr lIns="0" tIns="0" rIns="0" anchor="b" anchorCtr="0"/>
          <a:lstStyle>
            <a:lvl1pPr>
              <a:lnSpc>
                <a:spcPct val="100000"/>
              </a:lnSpc>
              <a:defRPr sz="36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6800" y="3805200"/>
            <a:ext cx="9975600" cy="748800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20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766800" y="4831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Heavy" panose="00000700000000000000" pitchFamily="2" charset="0"/>
              </a:defRPr>
            </a:lvl1pPr>
          </a:lstStyle>
          <a:p>
            <a:pPr lvl="0"/>
            <a:r>
              <a:rPr lang="en-GB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766800" y="5083200"/>
            <a:ext cx="7869600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ShellMedium" panose="00000600000000000000" pitchFamily="2" charset="0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0" y="517459"/>
            <a:ext cx="1887660" cy="1887660"/>
          </a:xfrm>
          <a:prstGeom prst="rect">
            <a:avLst/>
          </a:prstGeom>
          <a:ln>
            <a:noFill/>
          </a:ln>
        </p:spPr>
      </p:pic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684F277C-FBCC-330B-25EB-DE9CB596D5F1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590869577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7C462E50-5682-3E0E-0E5F-34F569BB661D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81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0" r="49252"/>
          <a:stretch/>
        </p:blipFill>
        <p:spPr>
          <a:xfrm>
            <a:off x="8571903" y="-8626"/>
            <a:ext cx="3620097" cy="6824568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8761515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 descr="&lt;ignore&gt;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5211763" cy="4694236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452DE4D8-72F5-79BB-A0B0-E8CBDA6329E3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94005781"/>
      </p:ext>
    </p:extLst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799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765174" y="1686556"/>
            <a:ext cx="10914063" cy="4672967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tabLst/>
              <a:defRPr sz="11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0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5B68B7D5-5D78-4680-B845-BD2F2358FAD9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1323" r="30139"/>
          <a:stretch/>
        </p:blipFill>
        <p:spPr>
          <a:xfrm>
            <a:off x="9440005" y="0"/>
            <a:ext cx="2764695" cy="2717799"/>
          </a:xfrm>
          <a:prstGeom prst="rect">
            <a:avLst/>
          </a:prstGeom>
        </p:spPr>
      </p:pic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472014" y="1665288"/>
            <a:ext cx="5207223" cy="4694237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¢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765174" y="1665286"/>
            <a:ext cx="5211763" cy="4694239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/>
            </a:lvl2pPr>
            <a:lvl3pPr marL="459000" indent="-228600"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Char char="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anose="05000000000000000000" pitchFamily="2" charset="2"/>
              <a:buChar char=""/>
              <a:defRPr sz="1200"/>
            </a:lvl6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" name="TextBox 1" descr="CONFIDENTIAL_TAG_0xFFEE">
            <a:extLst>
              <a:ext uri="{FF2B5EF4-FFF2-40B4-BE49-F238E27FC236}">
                <a16:creationId xmlns:a16="http://schemas.microsoft.com/office/drawing/2014/main" id="{EA454783-D24A-2EB2-70D3-EB47CACE7C7C}"/>
              </a:ext>
            </a:extLst>
          </p:cNvPr>
          <p:cNvSpPr txBox="1"/>
          <p:nvPr userDrawn="1"/>
        </p:nvSpPr>
        <p:spPr>
          <a:xfrm>
            <a:off x="8457822" y="6481427"/>
            <a:ext cx="1079500" cy="169277"/>
          </a:xfrm>
          <a:prstGeom prst="rect">
            <a:avLst/>
          </a:prstGeom>
          <a:noFill/>
          <a:ln>
            <a:noFill/>
          </a:ln>
          <a:effectLst>
            <a:glow>
              <a:srgbClr val="000000"/>
            </a:glow>
          </a:effectLst>
        </p:spPr>
        <p:txBody>
          <a:bodyPr vert="horz" wrap="square" lIns="0" tIns="0" rIns="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hellMedium" panose="00000600000000000000" pitchFamily="50" charset="0"/>
                <a:ea typeface="+mn-ea"/>
                <a:cs typeface="+mn-cs"/>
              </a:rPr>
              <a:t>INTERNAL</a:t>
            </a:r>
          </a:p>
        </p:txBody>
      </p:sp>
    </p:spTree>
  </p:cSld>
  <p:clrMapOvr>
    <a:masterClrMapping/>
  </p:clrMapOvr>
  <p:transition/>
  <p:hf hd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3765" userDrawn="1">
          <p15:clr>
            <a:srgbClr val="FBAE40"/>
          </p15:clr>
        </p15:guide>
        <p15:guide id="3" pos="391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5175" y="1665289"/>
            <a:ext cx="10914062" cy="46941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808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-6201" y="508000"/>
            <a:ext cx="1269984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August 2023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 B.V.</a:t>
            </a:r>
          </a:p>
        </p:txBody>
      </p:sp>
      <p:sp>
        <p:nvSpPr>
          <p:cNvPr id="95" name="Rectangle 94" descr="&lt;Shell Yellow Bar&gt;" title="&lt;Shell Yellow Bar&gt;"/>
          <p:cNvSpPr/>
          <p:nvPr userDrawn="1"/>
        </p:nvSpPr>
        <p:spPr bwMode="gray">
          <a:xfrm>
            <a:off x="-3222" y="6820523"/>
            <a:ext cx="12193200" cy="3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5" r:id="rId2"/>
    <p:sldLayoutId id="2147483696" r:id="rId3"/>
    <p:sldLayoutId id="2147483698" r:id="rId4"/>
    <p:sldLayoutId id="2147483693" r:id="rId5"/>
    <p:sldLayoutId id="2147483705" r:id="rId6"/>
    <p:sldLayoutId id="2147483699" r:id="rId7"/>
    <p:sldLayoutId id="2147483691" r:id="rId8"/>
    <p:sldLayoutId id="2147483667" r:id="rId9"/>
    <p:sldLayoutId id="2147483692" r:id="rId10"/>
    <p:sldLayoutId id="2147483704" r:id="rId11"/>
    <p:sldLayoutId id="2147483694" r:id="rId12"/>
    <p:sldLayoutId id="2147483702" r:id="rId13"/>
    <p:sldLayoutId id="2147483703" r:id="rId14"/>
    <p:sldLayoutId id="2147483680" r:id="rId15"/>
    <p:sldLayoutId id="2147483697" r:id="rId16"/>
    <p:sldLayoutId id="2147483678" r:id="rId17"/>
    <p:sldLayoutId id="2147483700" r:id="rId18"/>
    <p:sldLayoutId id="2147483681" r:id="rId19"/>
    <p:sldLayoutId id="2147483701" r:id="rId20"/>
    <p:sldLayoutId id="2147483682" r:id="rId21"/>
    <p:sldLayoutId id="2147483683" r:id="rId22"/>
  </p:sldLayoutIdLst>
  <p:transition>
    <p:fade/>
  </p:transition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8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75000"/>
        <a:buFont typeface="Wingdings" panose="05000000000000000000" pitchFamily="2" charset="2"/>
        <a:buChar char="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100000"/>
        <a:buFont typeface="Wingdings" panose="05000000000000000000" pitchFamily="2" charset="2"/>
        <a:buChar char="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Wingdings" panose="05000000000000000000" pitchFamily="2" charset="2"/>
        <a:buChar char="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0" userDrawn="1">
          <p15:clr>
            <a:srgbClr val="F26B43"/>
          </p15:clr>
        </p15:guide>
        <p15:guide id="3" pos="7357" userDrawn="1">
          <p15:clr>
            <a:srgbClr val="F26B43"/>
          </p15:clr>
        </p15:guide>
        <p15:guide id="4" orient="horz" pos="444" userDrawn="1">
          <p15:clr>
            <a:srgbClr val="F26B43"/>
          </p15:clr>
        </p15:guide>
        <p15:guide id="5" orient="horz" pos="1049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  <p15:guide id="7" orient="horz" pos="4071" userDrawn="1">
          <p15:clr>
            <a:srgbClr val="F26B43"/>
          </p15:clr>
        </p15:guide>
        <p15:guide id="8" orient="horz" pos="4006" userDrawn="1">
          <p15:clr>
            <a:srgbClr val="F26B43"/>
          </p15:clr>
        </p15:guide>
        <p15:guide id="9" pos="3765" userDrawn="1">
          <p15:clr>
            <a:srgbClr val="F26B43"/>
          </p15:clr>
        </p15:guide>
        <p15:guide id="10" pos="3915" userDrawn="1">
          <p15:clr>
            <a:srgbClr val="F26B43"/>
          </p15:clr>
        </p15:guide>
        <p15:guide id="11" orient="horz" pos="320" userDrawn="1">
          <p15:clr>
            <a:srgbClr val="F26B43"/>
          </p15:clr>
        </p15:guide>
        <p15:guide id="12" orient="horz" pos="368" userDrawn="1">
          <p15:clr>
            <a:srgbClr val="F26B43"/>
          </p15:clr>
        </p15:guide>
        <p15:guide id="13" pos="1118" userDrawn="1">
          <p15:clr>
            <a:srgbClr val="F26B43"/>
          </p15:clr>
        </p15:guide>
        <p15:guide id="14" orient="horz" pos="4225" userDrawn="1">
          <p15:clr>
            <a:srgbClr val="F26B43"/>
          </p15:clr>
        </p15:guide>
        <p15:guide id="15" pos="482" userDrawn="1">
          <p15:clr>
            <a:srgbClr val="F26B43"/>
          </p15:clr>
        </p15:guide>
        <p15:guide id="16" pos="642" userDrawn="1">
          <p15:clr>
            <a:srgbClr val="F26B43"/>
          </p15:clr>
        </p15:guide>
        <p15:guide id="17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766800" y="3016173"/>
            <a:ext cx="9973373" cy="1076041"/>
          </a:xfrm>
        </p:spPr>
        <p:txBody>
          <a:bodyPr/>
          <a:lstStyle/>
          <a:p>
            <a:r>
              <a:rPr lang="en-GB" dirty="0"/>
              <a:t>CompactNet: Deep Learning Compression for Efficient Deployment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766800" y="4832086"/>
            <a:ext cx="10502562" cy="388643"/>
          </a:xfrm>
        </p:spPr>
        <p:txBody>
          <a:bodyPr/>
          <a:lstStyle/>
          <a:p>
            <a:r>
              <a:rPr lang="en-GB" dirty="0"/>
              <a:t>Ashish Ranjan, </a:t>
            </a:r>
            <a:r>
              <a:rPr lang="en-GB" dirty="0" err="1"/>
              <a:t>Prakalp</a:t>
            </a:r>
            <a:r>
              <a:rPr lang="en-GB" dirty="0"/>
              <a:t> </a:t>
            </a:r>
            <a:r>
              <a:rPr lang="en-GB" dirty="0" err="1"/>
              <a:t>Somawanshi</a:t>
            </a:r>
            <a:r>
              <a:rPr lang="en-GB" dirty="0"/>
              <a:t>*, </a:t>
            </a:r>
            <a:r>
              <a:rPr lang="en-GB" dirty="0" err="1"/>
              <a:t>Dr.</a:t>
            </a:r>
            <a:r>
              <a:rPr lang="en-GB" dirty="0"/>
              <a:t> Pradipta Biswas**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766800" y="5215334"/>
            <a:ext cx="4531341" cy="237600"/>
          </a:xfrm>
        </p:spPr>
        <p:txBody>
          <a:bodyPr/>
          <a:lstStyle/>
          <a:p>
            <a:r>
              <a:rPr lang="en-GB" dirty="0"/>
              <a:t>IISC, *DSML (IDA), **Associate Professor IISc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982421FB-0678-5646-882A-7243CBA3006D}"/>
              </a:ext>
            </a:extLst>
          </p:cNvPr>
          <p:cNvSpPr txBox="1">
            <a:spLocks/>
          </p:cNvSpPr>
          <p:nvPr/>
        </p:nvSpPr>
        <p:spPr bwMode="auto">
          <a:xfrm>
            <a:off x="766800" y="2111413"/>
            <a:ext cx="4663915" cy="56438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600" b="0" kern="1200" cap="none" spc="0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GB" dirty="0">
                <a:solidFill>
                  <a:srgbClr val="FF0000"/>
                </a:solidFill>
              </a:rPr>
              <a:t>Model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496D3-1E87-4516-7067-75303DC1A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82" y="980826"/>
            <a:ext cx="1141781" cy="10190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D4804-2461-980B-B80D-CB6432EED06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3199" y="1366754"/>
            <a:ext cx="5436887" cy="2951441"/>
          </a:xfr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Char char="q"/>
            </a:pPr>
            <a:r>
              <a:rPr lang="en-IN" dirty="0"/>
              <a:t>L1 and L2 Structured Pruning</a:t>
            </a:r>
          </a:p>
          <a:p>
            <a:pPr lvl="3"/>
            <a:r>
              <a:rPr lang="en-IN" dirty="0"/>
              <a:t>Key Idea: Removes Filters based on their Norm.</a:t>
            </a:r>
          </a:p>
          <a:p>
            <a:pPr marL="459000" lvl="3" indent="0">
              <a:buNone/>
            </a:pPr>
            <a:r>
              <a:rPr lang="en-IN" dirty="0"/>
              <a:t> </a:t>
            </a:r>
          </a:p>
          <a:p>
            <a:pPr lvl="3"/>
            <a:r>
              <a:rPr lang="en-IN" dirty="0"/>
              <a:t> L1: </a:t>
            </a:r>
          </a:p>
          <a:p>
            <a:pPr lvl="3"/>
            <a:endParaRPr lang="en-IN" dirty="0"/>
          </a:p>
          <a:p>
            <a:pPr lvl="3"/>
            <a:endParaRPr lang="en-IN" dirty="0"/>
          </a:p>
          <a:p>
            <a:pPr lvl="3"/>
            <a:endParaRPr lang="en-IN" dirty="0"/>
          </a:p>
          <a:p>
            <a:pPr lvl="3"/>
            <a:r>
              <a:rPr lang="en-IN" dirty="0"/>
              <a:t>L2:</a:t>
            </a:r>
            <a:br>
              <a:rPr lang="en-IN" dirty="0"/>
            </a:br>
            <a:endParaRPr lang="en-IN" dirty="0"/>
          </a:p>
          <a:p>
            <a:pPr marL="285750" indent="-285750">
              <a:buChar char="q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4E78B2-9C03-367A-42D3-BF46572E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490" y="2782976"/>
            <a:ext cx="4646138" cy="808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B8EE44-8322-042F-3E95-CE100F6D5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879" y="2174779"/>
            <a:ext cx="3543198" cy="86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E97D7B-4A4D-89FF-E632-F5B7B0D69A7D}"/>
              </a:ext>
            </a:extLst>
          </p:cNvPr>
          <p:cNvSpPr txBox="1"/>
          <p:nvPr/>
        </p:nvSpPr>
        <p:spPr bwMode="auto">
          <a:xfrm>
            <a:off x="6105563" y="1310897"/>
            <a:ext cx="5583238" cy="1483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Filter Pruning via Geometric Median (FPGM)</a:t>
            </a:r>
          </a:p>
          <a:p>
            <a:pPr lvl="3"/>
            <a:r>
              <a:rPr lang="en-IN" dirty="0"/>
              <a:t>Key Idea: Removes redundant filters by identifying and eliminating those that are similar to others using geometric median.</a:t>
            </a:r>
            <a:endParaRPr lang="en-US" dirty="0" err="1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60EE7A-BFD7-84D9-FF53-412FA510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316" y="3363019"/>
            <a:ext cx="3348324" cy="984801"/>
          </a:xfrm>
          <a:prstGeom prst="rect">
            <a:avLst/>
          </a:prstGeom>
        </p:spPr>
      </p:pic>
      <p:pic>
        <p:nvPicPr>
          <p:cNvPr id="2052" name="Picture 4" descr="Relation between filter pruning and channel pruning. Pruned filters in... |  Download Scientific Diagram">
            <a:extLst>
              <a:ext uri="{FF2B5EF4-FFF2-40B4-BE49-F238E27FC236}">
                <a16:creationId xmlns:a16="http://schemas.microsoft.com/office/drawing/2014/main" id="{876931D6-ED2C-770A-4D37-5901FCD68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94" y="4584140"/>
            <a:ext cx="4215495" cy="18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1">
            <a:extLst>
              <a:ext uri="{FF2B5EF4-FFF2-40B4-BE49-F238E27FC236}">
                <a16:creationId xmlns:a16="http://schemas.microsoft.com/office/drawing/2014/main" id="{CDD95B1C-67A2-D1B4-A030-BE3E9608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76" y="4635695"/>
            <a:ext cx="3342886" cy="188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oup of squares with green arrows pointing at each other&#10;&#10;Description automatically generated">
            <a:extLst>
              <a:ext uri="{FF2B5EF4-FFF2-40B4-BE49-F238E27FC236}">
                <a16:creationId xmlns:a16="http://schemas.microsoft.com/office/drawing/2014/main" id="{9FBCEE7D-7A34-A580-C18C-3B8E4B9A11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1144" y="3639397"/>
            <a:ext cx="1233180" cy="996298"/>
          </a:xfrm>
          <a:prstGeom prst="rect">
            <a:avLst/>
          </a:prstGeom>
        </p:spPr>
      </p:pic>
      <p:pic>
        <p:nvPicPr>
          <p:cNvPr id="14" name="Picture 13" descr="A group of squares with green arrows&#10;&#10;Description automatically generated">
            <a:extLst>
              <a:ext uri="{FF2B5EF4-FFF2-40B4-BE49-F238E27FC236}">
                <a16:creationId xmlns:a16="http://schemas.microsoft.com/office/drawing/2014/main" id="{3332D6C5-7EF1-9286-E887-77DC9FCEF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2872" y="3632262"/>
            <a:ext cx="1268050" cy="106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978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8A8B-36A4-CCE5-9987-8C0C707D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Pruning Techniques (</a:t>
            </a:r>
            <a:r>
              <a:rPr lang="en-IN" dirty="0" err="1"/>
              <a:t>cont</a:t>
            </a:r>
            <a:r>
              <a:rPr lang="en-IN" dirty="0"/>
              <a:t> …)</a:t>
            </a:r>
            <a:br>
              <a:rPr lang="en-IN" sz="2800" dirty="0">
                <a:solidFill>
                  <a:srgbClr val="0E0E0E"/>
                </a:solidFill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FE0E1-725E-D26C-F9F6-EF520D87B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04CE3-9F9D-3832-714E-EFFB73F86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1BA558-10E9-292C-701D-088558CEA8FC}"/>
              </a:ext>
            </a:extLst>
          </p:cNvPr>
          <p:cNvSpPr txBox="1"/>
          <p:nvPr/>
        </p:nvSpPr>
        <p:spPr bwMode="auto">
          <a:xfrm>
            <a:off x="508000" y="1400591"/>
            <a:ext cx="11426825" cy="47446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SNIP: Single-shot Network Pruning based on Connection Sensitivity</a:t>
            </a:r>
          </a:p>
          <a:p>
            <a:pPr lvl="3"/>
            <a:r>
              <a:rPr lang="en-IN" dirty="0"/>
              <a:t> Key Idea: Prunes weights before training by assessing the sensitivity of connections</a:t>
            </a:r>
          </a:p>
          <a:p>
            <a:endParaRPr lang="en-IN" dirty="0"/>
          </a:p>
          <a:p>
            <a:r>
              <a:rPr lang="en-IN" dirty="0"/>
              <a:t>Gradient Signal Preservation (</a:t>
            </a:r>
            <a:r>
              <a:rPr lang="en-IN" dirty="0" err="1"/>
              <a:t>GraSP</a:t>
            </a:r>
            <a:r>
              <a:rPr lang="en-IN" dirty="0"/>
              <a:t>)</a:t>
            </a:r>
          </a:p>
          <a:p>
            <a:pPr lvl="3"/>
            <a:r>
              <a:rPr lang="en-IN" dirty="0"/>
              <a:t>Key Idea: Ensures the pruned network maintains gradient flow for continued effective training.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Synaptic Flow</a:t>
            </a:r>
          </a:p>
          <a:p>
            <a:pPr lvl="3"/>
            <a:r>
              <a:rPr lang="en-IN" dirty="0"/>
              <a:t>Key Idea: Preserves the flow of synaptic information during pruning to maintain the network’s trainability.</a:t>
            </a:r>
          </a:p>
          <a:p>
            <a:endParaRPr lang="en-IN" dirty="0"/>
          </a:p>
          <a:p>
            <a:r>
              <a:rPr lang="en-IN" dirty="0" err="1"/>
              <a:t>OurAlgo</a:t>
            </a:r>
            <a:r>
              <a:rPr lang="en-IN" dirty="0"/>
              <a:t>: </a:t>
            </a:r>
          </a:p>
          <a:p>
            <a:pPr lvl="3"/>
            <a:r>
              <a:rPr lang="en-IN" dirty="0"/>
              <a:t>Combined Gradient and Magnitude-Based Pruning</a:t>
            </a:r>
          </a:p>
          <a:p>
            <a:pPr lvl="3"/>
            <a:r>
              <a:rPr lang="en-IN" dirty="0"/>
              <a:t>Key Idea: Combines gradient-based and magnitude-based pruning to balance structural and functional significance.</a:t>
            </a:r>
          </a:p>
          <a:p>
            <a:endParaRPr lang="en-US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AB54-9E39-9ACB-3378-D884493F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574" y="1079652"/>
            <a:ext cx="2308643" cy="808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45180-0928-BB1A-3401-634ED717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710" y="2374763"/>
            <a:ext cx="2277507" cy="567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A32C43-51F3-3360-D770-424BE84A2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2507" y="3281352"/>
            <a:ext cx="2478710" cy="739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205B2-1616-9DB6-BF90-F9D512581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448" y="4787588"/>
            <a:ext cx="3627619" cy="72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87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9ED1-BFA2-0469-3A08-952FC51C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Setup And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533BE-BEA0-A183-CAF4-9C40EB832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E0FC-9D13-A4E7-A119-554B8B6DBE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E5255-E202-5AAC-D4A9-8C6F6CC095D4}"/>
              </a:ext>
            </a:extLst>
          </p:cNvPr>
          <p:cNvSpPr txBox="1"/>
          <p:nvPr/>
        </p:nvSpPr>
        <p:spPr>
          <a:xfrm>
            <a:off x="508000" y="1226197"/>
            <a:ext cx="5776319" cy="25203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Dataset</a:t>
            </a:r>
          </a:p>
          <a:p>
            <a:pPr lvl="3"/>
            <a:r>
              <a:rPr lang="en-IN" dirty="0"/>
              <a:t>Classification: Utilized the CIFAR-10 dataset for both training and testing the models.</a:t>
            </a:r>
          </a:p>
          <a:p>
            <a:pPr lvl="3"/>
            <a:r>
              <a:rPr lang="en-IN" dirty="0"/>
              <a:t>Object Detection: Employed a custom dataset of trucks formatted in the COCO format.</a:t>
            </a:r>
          </a:p>
          <a:p>
            <a:pPr lvl="3"/>
            <a:r>
              <a:rPr lang="en-IN" dirty="0"/>
              <a:t>Segmentation: Used the Caravan dataset for the segmentation tasks.</a:t>
            </a:r>
          </a:p>
          <a:p>
            <a:endParaRPr lang="en-IN" dirty="0"/>
          </a:p>
        </p:txBody>
      </p:sp>
      <p:pic>
        <p:nvPicPr>
          <p:cNvPr id="8" name="Picture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80E8580-2DEF-F208-B62D-0FFBF2A81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671378"/>
            <a:ext cx="6301812" cy="1807814"/>
          </a:xfrm>
          <a:prstGeom prst="rect">
            <a:avLst/>
          </a:prstGeom>
        </p:spPr>
      </p:pic>
      <p:pic>
        <p:nvPicPr>
          <p:cNvPr id="10" name="Picture 9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101303C8-3B6D-B6D8-E84B-1B9AA3DB7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29" y="4690871"/>
            <a:ext cx="6095548" cy="2031849"/>
          </a:xfrm>
          <a:prstGeom prst="rect">
            <a:avLst/>
          </a:prstGeom>
        </p:spPr>
      </p:pic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3D9F713-3DD0-43FB-7C1C-FF5F9FEF88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3" y="4056148"/>
            <a:ext cx="5976441" cy="1867638"/>
          </a:xfrm>
          <a:prstGeom prst="rect">
            <a:avLst/>
          </a:prstGeom>
        </p:spPr>
      </p:pic>
      <p:pic>
        <p:nvPicPr>
          <p:cNvPr id="14" name="Picture 13" descr="A graph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32EFE49C-2D0C-8F81-43BE-9DA8FBA501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47" y="2479192"/>
            <a:ext cx="6095550" cy="20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39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60A14-4C30-B119-173C-B69E89FD5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EA0E7-56C5-BAE1-B9BB-63CC803FF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FE2FE-5891-1E3A-DA32-083D4A09F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 descr="A table of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721E3E5-2CB0-AD2F-6862-E734FA55B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34" y="1210151"/>
            <a:ext cx="6738269" cy="3380627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C400BEA-B82C-EE6A-DE1D-C22A9C18E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26" y="997167"/>
            <a:ext cx="4968578" cy="453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6877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972C3-756E-332D-9484-E4EC06F84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651305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7DD9-A913-8DBC-EDEA-E08503E30B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872D0-DA26-1C8F-B318-9DDCF7087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2CD7D-A318-947B-BCA4-26371D0CA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233" y="1109272"/>
            <a:ext cx="8441127" cy="53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2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9DA1-D718-9580-21BF-9D396557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Results</a:t>
            </a:r>
          </a:p>
        </p:txBody>
      </p:sp>
      <p:pic>
        <p:nvPicPr>
          <p:cNvPr id="7" name="Content Placeholder 6" descr="A graph with a red line&#10;&#10;Description automatically generated">
            <a:extLst>
              <a:ext uri="{FF2B5EF4-FFF2-40B4-BE49-F238E27FC236}">
                <a16:creationId xmlns:a16="http://schemas.microsoft.com/office/drawing/2014/main" id="{73FB2510-96BC-85D5-440C-0CA60468F61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64" y="1938130"/>
            <a:ext cx="5123723" cy="29817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5695-C10B-2154-2A2A-97C52BDF6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845D2-BEB1-4706-3954-FB6E84115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D9AC941F-DD3B-C813-3504-22E76B688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948070"/>
            <a:ext cx="5148064" cy="298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FFB9A-C806-116C-53FE-1893F543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471423"/>
          </a:xfrm>
        </p:spPr>
        <p:txBody>
          <a:bodyPr/>
          <a:lstStyle/>
          <a:p>
            <a:r>
              <a:rPr lang="en-US" dirty="0" err="1"/>
              <a:t>UNet</a:t>
            </a:r>
            <a:r>
              <a:rPr lang="en-US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B01C-3384-0DAC-541F-AF63B1501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FA29D-BB87-62AF-3D2B-2C70000B1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77A89-1540-C44F-B489-E72EA7295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1349115"/>
            <a:ext cx="5583237" cy="4744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CBACFF-F94C-50AD-EBE0-03EB4AE2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84224"/>
            <a:ext cx="5583238" cy="488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0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ED0C0-D7B8-341C-890F-E133334E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44D9B-B49B-1B11-2847-A12A550F7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9F317-0E32-B24A-EB81-8BE5C3747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A2DDC4-C0CD-2ADC-E444-7C49DF16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315" y="1351722"/>
            <a:ext cx="5687644" cy="459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534B7-E99A-77D6-1930-CF9BD5FFA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2" y="1258957"/>
            <a:ext cx="5683168" cy="48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39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337E-8BAF-B498-BB4B-615791437D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889002" y="3054473"/>
            <a:ext cx="8413995" cy="1007574"/>
          </a:xfrm>
        </p:spPr>
        <p:txBody>
          <a:bodyPr/>
          <a:lstStyle/>
          <a:p>
            <a:pPr algn="ctr"/>
            <a:r>
              <a:rPr lang="en-US" sz="5400" dirty="0"/>
              <a:t>USER 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D8B65-87DA-7250-AD6C-27122AF226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8252A-86BC-2406-30D4-AE1EBA3BB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232487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547B5-A113-01FF-7AE8-76CC5A63F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86F41-8CD7-A240-CE75-852E336CD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56C5C-16D7-95AA-5838-5184443C2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9" name="MODEL_COMP_DEMO">
            <a:hlinkClick r:id="" action="ppaction://media"/>
            <a:extLst>
              <a:ext uri="{FF2B5EF4-FFF2-40B4-BE49-F238E27FC236}">
                <a16:creationId xmlns:a16="http://schemas.microsoft.com/office/drawing/2014/main" id="{67D87745-CD4C-ABC7-975A-0977401156EC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467" y="1239904"/>
            <a:ext cx="8939547" cy="5028388"/>
          </a:xfrm>
        </p:spPr>
      </p:pic>
    </p:spTree>
    <p:extLst>
      <p:ext uri="{BB962C8B-B14F-4D97-AF65-F5344CB8AC3E}">
        <p14:creationId xmlns:p14="http://schemas.microsoft.com/office/powerpoint/2010/main" val="2019250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07B9-CF6F-9D87-1690-F6C0FAFDF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49094-2C97-FAF8-1FE8-22B6163EE8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7EC2BC-047F-FE20-605A-1420F4CD82A5}"/>
              </a:ext>
            </a:extLst>
          </p:cNvPr>
          <p:cNvSpPr/>
          <p:nvPr/>
        </p:nvSpPr>
        <p:spPr>
          <a:xfrm>
            <a:off x="3967031" y="2326623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Cost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11EED9-D019-4B3C-99D7-EE165B85E7C6}"/>
              </a:ext>
            </a:extLst>
          </p:cNvPr>
          <p:cNvSpPr/>
          <p:nvPr/>
        </p:nvSpPr>
        <p:spPr>
          <a:xfrm>
            <a:off x="3967031" y="4125236"/>
            <a:ext cx="142072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Space</a:t>
            </a:r>
            <a:endParaRPr lang="en-GB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7E80E5B-4116-CDAC-8BD3-6C8523839AC2}"/>
              </a:ext>
            </a:extLst>
          </p:cNvPr>
          <p:cNvSpPr/>
          <p:nvPr/>
        </p:nvSpPr>
        <p:spPr>
          <a:xfrm>
            <a:off x="6452294" y="2401442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Environmental Impact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B15EC7-6E72-1B41-5112-F6884BC1A936}"/>
              </a:ext>
            </a:extLst>
          </p:cNvPr>
          <p:cNvSpPr/>
          <p:nvPr/>
        </p:nvSpPr>
        <p:spPr>
          <a:xfrm>
            <a:off x="6452294" y="4232011"/>
            <a:ext cx="1631577" cy="672353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Edge Deployments</a:t>
            </a:r>
          </a:p>
        </p:txBody>
      </p:sp>
      <p:pic>
        <p:nvPicPr>
          <p:cNvPr id="32" name="Picture 2" descr="AI Training Costs Are Improving at 50x the Speed of Moore's Law">
            <a:extLst>
              <a:ext uri="{FF2B5EF4-FFF2-40B4-BE49-F238E27FC236}">
                <a16:creationId xmlns:a16="http://schemas.microsoft.com/office/drawing/2014/main" id="{494D216C-B8C2-0A09-3F4F-7977BF54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1" y="289383"/>
            <a:ext cx="3225962" cy="22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9" descr="Carbon footprint of our AI-driven society - Institutt for informatikk">
            <a:extLst>
              <a:ext uri="{FF2B5EF4-FFF2-40B4-BE49-F238E27FC236}">
                <a16:creationId xmlns:a16="http://schemas.microsoft.com/office/drawing/2014/main" id="{DB96B4DC-46D7-3A8D-EC69-22A54E56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487" y="313409"/>
            <a:ext cx="3221802" cy="2093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7" descr="An Introduction to Large Language Models (LLMs): How It Got Created">
            <a:extLst>
              <a:ext uri="{FF2B5EF4-FFF2-40B4-BE49-F238E27FC236}">
                <a16:creationId xmlns:a16="http://schemas.microsoft.com/office/drawing/2014/main" id="{0BA665AC-BAB2-1C8F-F711-8CA62D8E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54" y="4125236"/>
            <a:ext cx="3564260" cy="16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FAB8786-B72C-B0EB-8BCB-0A9AE7B03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41" y="4004565"/>
            <a:ext cx="2544706" cy="1905531"/>
          </a:xfrm>
          <a:prstGeom prst="rect">
            <a:avLst/>
          </a:prstGeom>
          <a:noFill/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2993B55-5594-9035-6D76-9F0A53CAC6F8}"/>
              </a:ext>
            </a:extLst>
          </p:cNvPr>
          <p:cNvSpPr txBox="1"/>
          <p:nvPr/>
        </p:nvSpPr>
        <p:spPr bwMode="auto">
          <a:xfrm>
            <a:off x="5238749" y="3408517"/>
            <a:ext cx="135020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ShellMedium" panose="00000600000000000000" pitchFamily="50" charset="0"/>
              </a:rPr>
              <a:t>Motivation</a:t>
            </a:r>
            <a:endParaRPr lang="en-GB" sz="1800" dirty="0">
              <a:solidFill>
                <a:srgbClr val="FF0000"/>
              </a:solidFill>
            </a:endParaRPr>
          </a:p>
        </p:txBody>
      </p:sp>
      <p:pic>
        <p:nvPicPr>
          <p:cNvPr id="75" name="Graphic 74" descr="Line arrow: Counter-clockwise curve with solid fill">
            <a:extLst>
              <a:ext uri="{FF2B5EF4-FFF2-40B4-BE49-F238E27FC236}">
                <a16:creationId xmlns:a16="http://schemas.microsoft.com/office/drawing/2014/main" id="{7E5FF74D-975E-8778-C358-A335B8A67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085378" flipH="1">
            <a:off x="5578320" y="1648940"/>
            <a:ext cx="768676" cy="914400"/>
          </a:xfrm>
          <a:prstGeom prst="rect">
            <a:avLst/>
          </a:prstGeom>
        </p:spPr>
      </p:pic>
      <p:pic>
        <p:nvPicPr>
          <p:cNvPr id="82" name="Graphic 81" descr="Line arrow: Counter-clockwise curve with solid fill">
            <a:extLst>
              <a:ext uri="{FF2B5EF4-FFF2-40B4-BE49-F238E27FC236}">
                <a16:creationId xmlns:a16="http://schemas.microsoft.com/office/drawing/2014/main" id="{B627A824-5E0D-5C51-45C4-31B5AC46C9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163665" flipH="1">
            <a:off x="6966873" y="3222916"/>
            <a:ext cx="719850" cy="856318"/>
          </a:xfrm>
          <a:prstGeom prst="rect">
            <a:avLst/>
          </a:prstGeom>
        </p:spPr>
      </p:pic>
      <p:pic>
        <p:nvPicPr>
          <p:cNvPr id="85" name="Graphic 84" descr="Line arrow: Counter-clockwise curve with solid fill">
            <a:extLst>
              <a:ext uri="{FF2B5EF4-FFF2-40B4-BE49-F238E27FC236}">
                <a16:creationId xmlns:a16="http://schemas.microsoft.com/office/drawing/2014/main" id="{DA0FE752-645F-9261-EF89-9E742FE47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666683" flipH="1">
            <a:off x="5553926" y="4607255"/>
            <a:ext cx="719850" cy="856318"/>
          </a:xfrm>
          <a:prstGeom prst="rect">
            <a:avLst/>
          </a:prstGeom>
        </p:spPr>
      </p:pic>
      <p:pic>
        <p:nvPicPr>
          <p:cNvPr id="86" name="Graphic 85" descr="Line arrow: Counter-clockwise curve with solid fill">
            <a:extLst>
              <a:ext uri="{FF2B5EF4-FFF2-40B4-BE49-F238E27FC236}">
                <a16:creationId xmlns:a16="http://schemas.microsoft.com/office/drawing/2014/main" id="{01A2F5C5-FC3D-B9AB-9EDA-F3FA1B0FE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412825" flipH="1">
            <a:off x="3934777" y="3141009"/>
            <a:ext cx="719850" cy="85631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721E2BE-45B7-A955-E533-49CA2A1A3D1B}"/>
              </a:ext>
            </a:extLst>
          </p:cNvPr>
          <p:cNvSpPr txBox="1"/>
          <p:nvPr/>
        </p:nvSpPr>
        <p:spPr bwMode="auto">
          <a:xfrm>
            <a:off x="292000" y="2490121"/>
            <a:ext cx="3078729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accent6"/>
                </a:solidFill>
              </a:rPr>
              <a:t>Cost of  Training &amp; Inferencing large models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A538C6A-60ED-3A2D-9780-6314398CD91B}"/>
              </a:ext>
            </a:extLst>
          </p:cNvPr>
          <p:cNvSpPr txBox="1"/>
          <p:nvPr/>
        </p:nvSpPr>
        <p:spPr bwMode="auto">
          <a:xfrm>
            <a:off x="1064401" y="5814077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Model Size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2A88BED-05D2-8302-05A2-191B8D24B538}"/>
              </a:ext>
            </a:extLst>
          </p:cNvPr>
          <p:cNvSpPr txBox="1"/>
          <p:nvPr/>
        </p:nvSpPr>
        <p:spPr bwMode="auto">
          <a:xfrm>
            <a:off x="9535612" y="2480158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CO2 Emission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7727F5E-3AE8-6DF4-F219-AD9C906F679E}"/>
              </a:ext>
            </a:extLst>
          </p:cNvPr>
          <p:cNvSpPr txBox="1"/>
          <p:nvPr/>
        </p:nvSpPr>
        <p:spPr bwMode="auto">
          <a:xfrm>
            <a:off x="9535612" y="5903486"/>
            <a:ext cx="178856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Standard-Eye</a:t>
            </a:r>
          </a:p>
        </p:txBody>
      </p:sp>
    </p:spTree>
    <p:extLst>
      <p:ext uri="{BB962C8B-B14F-4D97-AF65-F5344CB8AC3E}">
        <p14:creationId xmlns:p14="http://schemas.microsoft.com/office/powerpoint/2010/main" val="222383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90" grpId="0"/>
      <p:bldP spid="94" grpId="0"/>
      <p:bldP spid="95" grpId="0"/>
      <p:bldP spid="9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9998-0E62-8556-D799-4E55BCAB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624080"/>
          </a:xfrm>
        </p:spPr>
        <p:txBody>
          <a:bodyPr/>
          <a:lstStyle/>
          <a:p>
            <a:r>
              <a:rPr lang="en-GB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21D3-031D-00FE-D995-A768BEF746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665288"/>
            <a:ext cx="10914063" cy="467942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/>
              <a:t>Any deployment of Large Network (</a:t>
            </a:r>
            <a:r>
              <a:rPr lang="en-GB" b="1" i="1" dirty="0">
                <a:solidFill>
                  <a:schemeClr val="accent6"/>
                </a:solidFill>
                <a:latin typeface="Bradley Hand ITC" panose="03070402050302030203" pitchFamily="66" charset="0"/>
              </a:rPr>
              <a:t>Convolutional or Transformer based</a:t>
            </a:r>
            <a:r>
              <a:rPr lang="en-GB" dirty="0"/>
              <a:t>) should go through compression process before deploying it to any business.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77242-4B2A-13D1-B4F5-8F9D5F46A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7536C-BB8D-F732-5018-62CE00A8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1C53C4A-1045-E1B2-6DFC-1705385AA4E4}"/>
              </a:ext>
            </a:extLst>
          </p:cNvPr>
          <p:cNvSpPr/>
          <p:nvPr/>
        </p:nvSpPr>
        <p:spPr>
          <a:xfrm>
            <a:off x="5034689" y="3622110"/>
            <a:ext cx="1694329" cy="77993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accent2"/>
                </a:solidFill>
              </a:rPr>
              <a:t>Model Compression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78D02-0E79-01A4-E4ED-07A1E2C2186D}"/>
              </a:ext>
            </a:extLst>
          </p:cNvPr>
          <p:cNvSpPr txBox="1"/>
          <p:nvPr/>
        </p:nvSpPr>
        <p:spPr bwMode="auto">
          <a:xfrm>
            <a:off x="1210849" y="3280906"/>
            <a:ext cx="2281074" cy="16857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2"/>
                </a:solidFill>
              </a:rPr>
              <a:t>Large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a, </a:t>
            </a:r>
            <a:br>
              <a:rPr lang="en-GB" sz="1600" dirty="0"/>
            </a:br>
            <a:r>
              <a:rPr lang="en-GB" sz="1600" dirty="0"/>
              <a:t>Size: b,</a:t>
            </a:r>
            <a:br>
              <a:rPr lang="en-GB" sz="1600" dirty="0"/>
            </a:br>
            <a:r>
              <a:rPr lang="en-GB" sz="1600" dirty="0"/>
              <a:t>Inference time: c,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}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F1FCE8-E85E-27A2-AF8E-59635103EE3A}"/>
              </a:ext>
            </a:extLst>
          </p:cNvPr>
          <p:cNvSpPr txBox="1"/>
          <p:nvPr/>
        </p:nvSpPr>
        <p:spPr bwMode="auto">
          <a:xfrm>
            <a:off x="7792342" y="3281226"/>
            <a:ext cx="2551982" cy="16853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>
                <a:solidFill>
                  <a:schemeClr val="accent5"/>
                </a:solidFill>
              </a:rPr>
              <a:t>Small</a:t>
            </a:r>
            <a:r>
              <a:rPr lang="en-GB" sz="1600" dirty="0"/>
              <a:t> Model </a:t>
            </a:r>
            <a:br>
              <a:rPr lang="en-GB" sz="1600" dirty="0"/>
            </a:br>
            <a:r>
              <a:rPr lang="en-GB" sz="1600" dirty="0"/>
              <a:t>{ Accuracy : a </a:t>
            </a:r>
            <a:r>
              <a:rPr lang="en-GB" sz="1600" dirty="0">
                <a:solidFill>
                  <a:schemeClr val="accent5"/>
                </a:solidFill>
              </a:rPr>
              <a:t>-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/>
              <a:t>, </a:t>
            </a:r>
            <a:br>
              <a:rPr lang="en-GB" sz="1600" dirty="0"/>
            </a:br>
            <a:r>
              <a:rPr lang="en-GB" sz="1600" dirty="0"/>
              <a:t>Size: b 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</a:t>
            </a:r>
            <a:br>
              <a:rPr lang="en-GB" sz="1600" dirty="0"/>
            </a:br>
            <a:r>
              <a:rPr lang="en-GB" sz="1600" dirty="0"/>
              <a:t>Inference time: c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</a:t>
            </a:r>
          </a:p>
          <a:p>
            <a:pPr algn="r"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Power Consumption: d </a:t>
            </a:r>
            <a:r>
              <a:rPr lang="en-GB" sz="1600" dirty="0">
                <a:solidFill>
                  <a:schemeClr val="accent2"/>
                </a:solidFill>
              </a:rPr>
              <a:t>-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/>
              <a:t>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E7834-7AFC-2153-2619-AA2F3F0180AD}"/>
              </a:ext>
            </a:extLst>
          </p:cNvPr>
          <p:cNvSpPr txBox="1"/>
          <p:nvPr/>
        </p:nvSpPr>
        <p:spPr bwMode="auto">
          <a:xfrm>
            <a:off x="4190539" y="5295031"/>
            <a:ext cx="4063332" cy="3065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57708">
              <a:lnSpc>
                <a:spcPct val="140000"/>
              </a:lnSpc>
              <a:buClr>
                <a:schemeClr val="accent2"/>
              </a:buClr>
              <a:buSzPct val="85000"/>
            </a:pPr>
            <a:r>
              <a:rPr lang="en-GB" sz="1600" dirty="0"/>
              <a:t>Such a that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𝝙</a:t>
            </a:r>
            <a:r>
              <a:rPr lang="en-GB" sz="16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is very </a:t>
            </a:r>
            <a:r>
              <a:rPr lang="en-GB" sz="1600" dirty="0">
                <a:solidFill>
                  <a:schemeClr val="accent5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small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𝜶</a:t>
            </a:r>
            <a:r>
              <a:rPr lang="en-GB" sz="1600" dirty="0"/>
              <a:t>, 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𝜷</a:t>
            </a:r>
            <a:r>
              <a:rPr lang="en-GB" sz="1600" dirty="0"/>
              <a:t>, 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𝜸 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are</a:t>
            </a:r>
            <a:r>
              <a:rPr lang="en-GB" sz="16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large</a:t>
            </a:r>
            <a:endParaRPr lang="en-GB" sz="16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0729E82-0DC3-9E74-FCCC-DE41CAB68A1D}"/>
              </a:ext>
            </a:extLst>
          </p:cNvPr>
          <p:cNvSpPr/>
          <p:nvPr/>
        </p:nvSpPr>
        <p:spPr>
          <a:xfrm>
            <a:off x="3971365" y="3855193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3CE988-E2D7-BF07-0A98-AB2CDF1073FC}"/>
              </a:ext>
            </a:extLst>
          </p:cNvPr>
          <p:cNvSpPr/>
          <p:nvPr/>
        </p:nvSpPr>
        <p:spPr>
          <a:xfrm>
            <a:off x="7093095" y="3831026"/>
            <a:ext cx="699247" cy="3137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237840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/>
      <p:bldP spid="9" grpId="0"/>
      <p:bldP spid="10" grpId="0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348E-AED3-C954-FF16-5375F6EB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Compression!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1DAD-651B-452C-E3E9-1FF16ADEB2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65174" y="1441938"/>
            <a:ext cx="10914063" cy="491758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1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“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Model compression is the technique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“shrinking”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state-of-the-art neural networks and deploying in devices with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low power 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and </a:t>
            </a:r>
            <a:r>
              <a:rPr lang="en-US" sz="1800" dirty="0">
                <a:solidFill>
                  <a:srgbClr val="FF0000"/>
                </a:solidFill>
                <a:latin typeface="+mn-lt"/>
                <a:cs typeface="Times New Roman" panose="02020603050405020304" pitchFamily="18" charset="0"/>
              </a:rPr>
              <a:t>resources</a:t>
            </a:r>
            <a:r>
              <a:rPr lang="en-US" sz="1800" dirty="0">
                <a:solidFill>
                  <a:schemeClr val="accent3"/>
                </a:solidFill>
                <a:latin typeface="+mn-lt"/>
                <a:cs typeface="Times New Roman" panose="02020603050405020304" pitchFamily="18" charset="0"/>
              </a:rPr>
              <a:t> without compromising on the model’s accuracy.”</a:t>
            </a:r>
            <a:r>
              <a:rPr lang="en-US" sz="1800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Deep neural networks are, in general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, highly overparameterized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Compressing or reducing in size and/or latency means the resulting models are both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memory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energy</a:t>
            </a:r>
            <a:r>
              <a:rPr lang="en-US" dirty="0">
                <a:solidFill>
                  <a:schemeClr val="accent3"/>
                </a:solidFill>
                <a:cs typeface="Times New Roman" panose="02020603050405020304" pitchFamily="18" charset="0"/>
              </a:rPr>
              <a:t> efficient.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solidFill>
                <a:srgbClr val="002060"/>
              </a:solidFill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S" b="1" dirty="0">
              <a:solidFill>
                <a:srgbClr val="00206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Ø"/>
            </a:pPr>
            <a:endParaRPr lang="en-US" dirty="0">
              <a:solidFill>
                <a:schemeClr val="accent3"/>
              </a:solidFill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1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0BCEF-3B7E-5CD7-6574-F35A59A5B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1462D-9618-D596-37C6-AA2C232F7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 descr="A baby with a few identical pictures&#10;&#10;Description automatically generated with medium confidence">
            <a:extLst>
              <a:ext uri="{FF2B5EF4-FFF2-40B4-BE49-F238E27FC236}">
                <a16:creationId xmlns:a16="http://schemas.microsoft.com/office/drawing/2014/main" id="{C85C0831-A83A-782F-A04A-92B25EE21D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84" y="2382485"/>
            <a:ext cx="3565956" cy="18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30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9F17-2155-E090-BF38-EDD595B9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Compression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8EB3F-2270-BCC0-120D-471F533DE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70E57-53BC-4700-62FD-E99291C95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6" name="Content Placeholder 5" descr="A diagram of a neural network&#10;&#10;Description automatically generated">
            <a:extLst>
              <a:ext uri="{FF2B5EF4-FFF2-40B4-BE49-F238E27FC236}">
                <a16:creationId xmlns:a16="http://schemas.microsoft.com/office/drawing/2014/main" id="{EA5D089F-6789-E6ED-2DBA-24971417E6C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55" y="4244854"/>
            <a:ext cx="3257515" cy="1763712"/>
          </a:xfrm>
          <a:prstGeom prst="rect">
            <a:avLst/>
          </a:prstGeom>
        </p:spPr>
      </p:pic>
      <p:pic>
        <p:nvPicPr>
          <p:cNvPr id="9" name="Picture 8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09DEE72F-167C-C37C-C026-F5BFEADC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5" y="1290759"/>
            <a:ext cx="3523200" cy="2950166"/>
          </a:xfrm>
          <a:prstGeom prst="rect">
            <a:avLst/>
          </a:prstGeom>
        </p:spPr>
      </p:pic>
      <p:pic>
        <p:nvPicPr>
          <p:cNvPr id="11" name="Picture 10" descr="A diagram of a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57935145-3653-2F8C-AB1B-EDDD46E200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956" y="1049336"/>
            <a:ext cx="4021407" cy="23710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3" name="Picture 12" descr="A diagram of a dog&#10;&#10;Description automatically generated">
            <a:extLst>
              <a:ext uri="{FF2B5EF4-FFF2-40B4-BE49-F238E27FC236}">
                <a16:creationId xmlns:a16="http://schemas.microsoft.com/office/drawing/2014/main" id="{6B624401-43BE-A73B-57C5-00D3D7BEC3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05" y="3906741"/>
            <a:ext cx="3703696" cy="22791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5AE192-ECF4-8256-20D8-3A4D071D6A49}"/>
              </a:ext>
            </a:extLst>
          </p:cNvPr>
          <p:cNvSpPr txBox="1"/>
          <p:nvPr/>
        </p:nvSpPr>
        <p:spPr bwMode="auto">
          <a:xfrm>
            <a:off x="943005" y="4240925"/>
            <a:ext cx="1435008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Quantization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F4578-5890-0766-F8D1-088E7910DA61}"/>
              </a:ext>
            </a:extLst>
          </p:cNvPr>
          <p:cNvSpPr txBox="1"/>
          <p:nvPr/>
        </p:nvSpPr>
        <p:spPr bwMode="auto">
          <a:xfrm>
            <a:off x="6842501" y="3442412"/>
            <a:ext cx="2996333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11198" lvl="1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Low-Rank Factorization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11243C-A9CD-B2FB-1E40-0862FAB785F6}"/>
              </a:ext>
            </a:extLst>
          </p:cNvPr>
          <p:cNvSpPr txBox="1"/>
          <p:nvPr/>
        </p:nvSpPr>
        <p:spPr bwMode="auto">
          <a:xfrm>
            <a:off x="3515710" y="6353503"/>
            <a:ext cx="2408032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 err="1"/>
              <a:t>Knowledege</a:t>
            </a:r>
            <a:r>
              <a:rPr lang="en-US" sz="1600" dirty="0"/>
              <a:t> Distillation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B2EF26-67FF-85D2-DE71-4A2A7FFDA1AA}"/>
              </a:ext>
            </a:extLst>
          </p:cNvPr>
          <p:cNvSpPr txBox="1"/>
          <p:nvPr/>
        </p:nvSpPr>
        <p:spPr bwMode="auto">
          <a:xfrm>
            <a:off x="9198613" y="5879060"/>
            <a:ext cx="902811" cy="3068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01613" indent="-201613" defTabSz="357708">
              <a:lnSpc>
                <a:spcPct val="140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Char char=""/>
            </a:pPr>
            <a:r>
              <a:rPr lang="en-US" sz="1600" dirty="0"/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39746981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7DA372-CB24-5AFA-5C17-E759FCC4ACDF}"/>
              </a:ext>
            </a:extLst>
          </p:cNvPr>
          <p:cNvSpPr/>
          <p:nvPr/>
        </p:nvSpPr>
        <p:spPr>
          <a:xfrm>
            <a:off x="8576441" y="6469199"/>
            <a:ext cx="845032" cy="23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1"/>
            <a:ext cx="11171238" cy="451458"/>
          </a:xfrm>
        </p:spPr>
        <p:txBody>
          <a:bodyPr/>
          <a:lstStyle/>
          <a:p>
            <a:r>
              <a:rPr lang="en-US" dirty="0"/>
              <a:t>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6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>
                <a:latin typeface="+mj-lt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B4C28-4FD5-CBDB-6804-C08E78785020}"/>
              </a:ext>
            </a:extLst>
          </p:cNvPr>
          <p:cNvSpPr txBox="1"/>
          <p:nvPr/>
        </p:nvSpPr>
        <p:spPr bwMode="auto">
          <a:xfrm>
            <a:off x="401051" y="1261241"/>
            <a:ext cx="5463721" cy="5070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US" dirty="0"/>
              <a:t>Model Pruning is a technique to </a:t>
            </a:r>
            <a:r>
              <a:rPr lang="en-US" dirty="0">
                <a:solidFill>
                  <a:srgbClr val="FF0000"/>
                </a:solidFill>
              </a:rPr>
              <a:t>reduce the size </a:t>
            </a:r>
            <a:r>
              <a:rPr lang="en-US" dirty="0"/>
              <a:t>of neural networks by </a:t>
            </a:r>
            <a:r>
              <a:rPr lang="en-US" dirty="0">
                <a:solidFill>
                  <a:srgbClr val="FF0000"/>
                </a:solidFill>
              </a:rPr>
              <a:t>eliminating less important weights or neurons</a:t>
            </a:r>
            <a:r>
              <a:rPr lang="en-US" dirty="0"/>
              <a:t>, resulting in a smaller, more efficient model with minimal loss in performance.</a:t>
            </a:r>
          </a:p>
          <a:p>
            <a:endParaRPr lang="en-IN" dirty="0"/>
          </a:p>
          <a:p>
            <a:r>
              <a:rPr lang="en-IN" dirty="0"/>
              <a:t>Why Pruning?</a:t>
            </a:r>
          </a:p>
          <a:p>
            <a:pPr lvl="2"/>
            <a:r>
              <a:rPr lang="en-US" dirty="0"/>
              <a:t>Flexibility</a:t>
            </a:r>
          </a:p>
          <a:p>
            <a:pPr lvl="3"/>
            <a:r>
              <a:rPr lang="en-US" dirty="0"/>
              <a:t>Applicable to weights, neurons, channels, or layers.</a:t>
            </a:r>
          </a:p>
          <a:p>
            <a:pPr lvl="3"/>
            <a:r>
              <a:rPr lang="en-US" dirty="0"/>
              <a:t>Layer-specific optimization for targeted compression.</a:t>
            </a:r>
          </a:p>
          <a:p>
            <a:pPr lvl="2"/>
            <a:r>
              <a:rPr lang="en-US" dirty="0"/>
              <a:t>Performance Retention</a:t>
            </a:r>
          </a:p>
          <a:p>
            <a:pPr lvl="3"/>
            <a:r>
              <a:rPr lang="en-US" dirty="0"/>
              <a:t>Minimal accuracy loss with proper strategies.</a:t>
            </a:r>
          </a:p>
          <a:p>
            <a:pPr lvl="3"/>
            <a:r>
              <a:rPr lang="en-US" dirty="0"/>
              <a:t>Preserves model structure for easy integration.</a:t>
            </a:r>
          </a:p>
        </p:txBody>
      </p:sp>
      <p:pic>
        <p:nvPicPr>
          <p:cNvPr id="1026" name="Picture 2" descr="Pruning by explaining: A novel criterion for deep neural network pruning -  ScienceDirect">
            <a:extLst>
              <a:ext uri="{FF2B5EF4-FFF2-40B4-BE49-F238E27FC236}">
                <a16:creationId xmlns:a16="http://schemas.microsoft.com/office/drawing/2014/main" id="{C1BDBD9F-C7F3-08A4-A27F-3F3967BE0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85" y="527580"/>
            <a:ext cx="429895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21AA9-D9BA-D480-EC84-817549774F0B}"/>
              </a:ext>
            </a:extLst>
          </p:cNvPr>
          <p:cNvSpPr txBox="1"/>
          <p:nvPr/>
        </p:nvSpPr>
        <p:spPr bwMode="auto">
          <a:xfrm>
            <a:off x="5729190" y="3429336"/>
            <a:ext cx="6061759" cy="32885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pPr lvl="2"/>
            <a:r>
              <a:rPr lang="en-US" dirty="0"/>
              <a:t>Compatibility with Other Techniques</a:t>
            </a:r>
          </a:p>
          <a:p>
            <a:pPr lvl="3"/>
            <a:r>
              <a:rPr lang="en-US" dirty="0"/>
              <a:t>Combinable with quantization, distillation, etc.</a:t>
            </a:r>
          </a:p>
          <a:p>
            <a:pPr lvl="3"/>
            <a:r>
              <a:rPr lang="en-US" dirty="0"/>
              <a:t>Enhanced efficiency and effectiveness.</a:t>
            </a:r>
          </a:p>
          <a:p>
            <a:pPr lvl="2"/>
            <a:r>
              <a:rPr lang="en-US" dirty="0"/>
              <a:t>Scalability</a:t>
            </a:r>
          </a:p>
          <a:p>
            <a:pPr lvl="3"/>
            <a:r>
              <a:rPr lang="en-US" dirty="0"/>
              <a:t>Effective for large models with millions of parameters.</a:t>
            </a:r>
          </a:p>
          <a:p>
            <a:pPr lvl="3"/>
            <a:r>
              <a:rPr lang="en-US" dirty="0"/>
              <a:t>Supports incremental pruning for controlled compression.</a:t>
            </a:r>
          </a:p>
          <a:p>
            <a:pPr lvl="2"/>
            <a:r>
              <a:rPr lang="en-US" dirty="0"/>
              <a:t>Regularization Benefits</a:t>
            </a:r>
          </a:p>
          <a:p>
            <a:pPr lvl="3"/>
            <a:r>
              <a:rPr lang="en-US" dirty="0"/>
              <a:t>Implicit regularization improves generalization.</a:t>
            </a:r>
          </a:p>
          <a:p>
            <a:pPr lvl="3"/>
            <a:r>
              <a:rPr lang="en-US" dirty="0"/>
              <a:t>Helps prevent overfitting in large networks.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6856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29D7C-23B1-9390-70FD-0C594073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N" sz="2800" dirty="0">
                <a:latin typeface="+mj-lt"/>
                <a:ea typeface="+mj-ea"/>
                <a:cs typeface="+mj-cs"/>
              </a:rPr>
              <a:t>Types of Model Pruning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C6350-A813-3262-B8D4-9677FE19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>
                <a:latin typeface="+mj-lt"/>
              </a:rPr>
              <a:pPr/>
              <a:t>7</a:t>
            </a:fld>
            <a:endParaRPr lang="en-GB" noProof="1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45576-8EDA-F8CF-AB01-022397631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>
                <a:latin typeface="+mj-lt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E4DBF-C0EE-2183-A62A-04D1E524D74F}"/>
              </a:ext>
            </a:extLst>
          </p:cNvPr>
          <p:cNvSpPr txBox="1"/>
          <p:nvPr/>
        </p:nvSpPr>
        <p:spPr bwMode="auto">
          <a:xfrm>
            <a:off x="471133" y="1352542"/>
            <a:ext cx="5318034" cy="29854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Structured Pruning</a:t>
            </a:r>
          </a:p>
          <a:p>
            <a:pPr lvl="3"/>
            <a:r>
              <a:rPr lang="en-IN" dirty="0"/>
              <a:t>Removing entire structures within the neural network for more predictable reductions in model size and computational requirements.</a:t>
            </a:r>
          </a:p>
          <a:p>
            <a:pPr lvl="2"/>
            <a:r>
              <a:rPr lang="en-IN" dirty="0"/>
              <a:t>Neuron Pruning: Removing entire neurons.</a:t>
            </a:r>
          </a:p>
          <a:p>
            <a:pPr lvl="2"/>
            <a:r>
              <a:rPr lang="en-IN" dirty="0"/>
              <a:t>Filter Pruning: Removing entire filters in convolutional layers.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D6AED-C36C-234F-57F7-C227BA8C634A}"/>
              </a:ext>
            </a:extLst>
          </p:cNvPr>
          <p:cNvSpPr txBox="1"/>
          <p:nvPr/>
        </p:nvSpPr>
        <p:spPr bwMode="auto">
          <a:xfrm>
            <a:off x="6093619" y="392699"/>
            <a:ext cx="6106886" cy="35802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285750" indent="-28575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1800" baseline="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5000"/>
              <a:buFont typeface="Wingdings" panose="05000000000000000000" pitchFamily="2" charset="2"/>
              <a:buChar char=""/>
              <a:defRPr sz="1800" b="0"/>
            </a:lvl2pPr>
            <a:lvl3pPr marL="459000" lvl="2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Wingdings" panose="05000000000000000000" pitchFamily="2" charset="2"/>
              <a:buChar char=""/>
              <a:defRPr sz="1800" b="0"/>
            </a:lvl3pPr>
            <a:lvl4pPr marL="687600" lvl="3" indent="-2286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600" b="0" baseline="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400"/>
            </a:lvl5pPr>
            <a:lvl6pPr marL="1043200" indent="-152400" defTabSz="357708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"/>
              <a:defRPr sz="1200" baseline="0"/>
            </a:lvl6pPr>
            <a:lvl7pPr marL="3962301" indent="-304792">
              <a:spcBef>
                <a:spcPct val="20000"/>
              </a:spcBef>
              <a:buFont typeface="Arial" pitchFamily="34" charset="0"/>
              <a:buChar char="•"/>
              <a:defRPr sz="2667"/>
            </a:lvl7pPr>
            <a:lvl8pPr marL="4571886" indent="-304792">
              <a:spcBef>
                <a:spcPct val="20000"/>
              </a:spcBef>
              <a:buFont typeface="Arial" pitchFamily="34" charset="0"/>
              <a:buChar char="•"/>
              <a:defRPr sz="2667"/>
            </a:lvl8pPr>
            <a:lvl9pPr marL="5181470" indent="-304792">
              <a:spcBef>
                <a:spcPct val="20000"/>
              </a:spcBef>
              <a:buFont typeface="Arial" pitchFamily="34" charset="0"/>
              <a:buChar char="•"/>
              <a:defRPr sz="2667"/>
            </a:lvl9pPr>
          </a:lstStyle>
          <a:p>
            <a:r>
              <a:rPr lang="en-IN" dirty="0"/>
              <a:t>Unstructured Pruning</a:t>
            </a:r>
          </a:p>
          <a:p>
            <a:pPr lvl="3"/>
            <a:r>
              <a:rPr lang="en-IN" dirty="0"/>
              <a:t>Removing individual weights within the neural network, leading to irregular sparsity patterns.</a:t>
            </a:r>
          </a:p>
          <a:p>
            <a:pPr lvl="2"/>
            <a:r>
              <a:rPr lang="en-IN" dirty="0"/>
              <a:t>Weight Pruning: Removing individual weights.</a:t>
            </a:r>
          </a:p>
          <a:p>
            <a:pPr lvl="3"/>
            <a:r>
              <a:rPr lang="en-IN" dirty="0"/>
              <a:t>Magnitude-based Pruning: Pruning weights with the smallest magnitudes.</a:t>
            </a:r>
          </a:p>
          <a:p>
            <a:pPr lvl="3"/>
            <a:r>
              <a:rPr lang="en-IN" dirty="0"/>
              <a:t>Gradient-based Pruning: Pruning weights based on their gradients during training.</a:t>
            </a:r>
          </a:p>
          <a:p>
            <a:pPr lvl="3"/>
            <a:r>
              <a:rPr lang="en-IN" dirty="0"/>
              <a:t>Sensitivity-based Pruning: Pruning weights based on their sensitivity to the loss function.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2323F7BC-B1E2-9EAA-85C2-7B735ACA2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442" y="4081664"/>
            <a:ext cx="2609239" cy="2234579"/>
          </a:xfrm>
          <a:prstGeom prst="rect">
            <a:avLst/>
          </a:prstGeom>
        </p:spPr>
      </p:pic>
      <p:pic>
        <p:nvPicPr>
          <p:cNvPr id="14" name="Picture 13" descr="Diagram of pruning process with blue rectangles and white text&#10;&#10;Description automatically generated">
            <a:extLst>
              <a:ext uri="{FF2B5EF4-FFF2-40B4-BE49-F238E27FC236}">
                <a16:creationId xmlns:a16="http://schemas.microsoft.com/office/drawing/2014/main" id="{EE71F21C-D302-560C-3025-BE6C438CF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319" y="3997478"/>
            <a:ext cx="2804037" cy="240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40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95496-DBDE-9BE7-205D-297791EE7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63FF3-CB68-1E34-16C7-9733CFD61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F04B3-F7DC-0772-0181-ACC7DD7822F6}"/>
              </a:ext>
            </a:extLst>
          </p:cNvPr>
          <p:cNvSpPr txBox="1"/>
          <p:nvPr/>
        </p:nvSpPr>
        <p:spPr bwMode="auto">
          <a:xfrm>
            <a:off x="2225376" y="2921168"/>
            <a:ext cx="7738671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USER INTERFACE </a:t>
            </a:r>
          </a:p>
        </p:txBody>
      </p:sp>
    </p:spTree>
    <p:extLst>
      <p:ext uri="{BB962C8B-B14F-4D97-AF65-F5344CB8AC3E}">
        <p14:creationId xmlns:p14="http://schemas.microsoft.com/office/powerpoint/2010/main" val="29465712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95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3611-61F2-F19A-38EB-63B1EDE5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 (Target Model)</a:t>
            </a:r>
          </a:p>
        </p:txBody>
      </p:sp>
      <p:pic>
        <p:nvPicPr>
          <p:cNvPr id="7" name="Content Placeholder 6" descr="A diagram of a machine&#10;&#10;Description automatically generated">
            <a:extLst>
              <a:ext uri="{FF2B5EF4-FFF2-40B4-BE49-F238E27FC236}">
                <a16:creationId xmlns:a16="http://schemas.microsoft.com/office/drawing/2014/main" id="{98AE3E5C-5ED5-8810-CA48-EF49A4125C4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467" y="3902075"/>
            <a:ext cx="2630052" cy="28047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763E7-090F-C17B-A66A-9B79F0775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16337-FDE0-6988-6916-D0A21FB3E3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26" name="Picture 2" descr="What is DETR?">
            <a:extLst>
              <a:ext uri="{FF2B5EF4-FFF2-40B4-BE49-F238E27FC236}">
                <a16:creationId xmlns:a16="http://schemas.microsoft.com/office/drawing/2014/main" id="{90531649-21CC-DEDD-A763-5F6DCC50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8" y="1116812"/>
            <a:ext cx="10640842" cy="278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C21FC6-8554-9CF9-D1DE-6BC289580065}"/>
              </a:ext>
            </a:extLst>
          </p:cNvPr>
          <p:cNvSpPr/>
          <p:nvPr/>
        </p:nvSpPr>
        <p:spPr>
          <a:xfrm>
            <a:off x="2565150" y="1179178"/>
            <a:ext cx="4506686" cy="2660531"/>
          </a:xfrm>
          <a:prstGeom prst="roundRect">
            <a:avLst/>
          </a:prstGeom>
          <a:solidFill>
            <a:schemeClr val="accent1">
              <a:alpha val="3549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/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FC43A033-B8D0-36BA-F4B5-9F9BACF90564}"/>
              </a:ext>
            </a:extLst>
          </p:cNvPr>
          <p:cNvSpPr/>
          <p:nvPr/>
        </p:nvSpPr>
        <p:spPr>
          <a:xfrm flipV="1">
            <a:off x="3046266" y="3839709"/>
            <a:ext cx="457201" cy="2010038"/>
          </a:xfrm>
          <a:prstGeom prst="bentArrow">
            <a:avLst/>
          </a:prstGeom>
          <a:solidFill>
            <a:schemeClr val="accent1">
              <a:alpha val="424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9184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3C88"/>
      </a:hlink>
      <a:folHlink>
        <a:srgbClr val="003C88"/>
      </a:folHlink>
    </a:clrScheme>
    <a:fontScheme name="Shell Font Theme">
      <a:majorFont>
        <a:latin typeface="ShellHeavy"/>
        <a:ea typeface=""/>
        <a:cs typeface=""/>
      </a:majorFont>
      <a:minorFont>
        <a:latin typeface="Shell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Onscreen;2057;Pos1;Date1;Widescreen Shell template - 16x9 V1-102.potx" id="{5A7BD8C3-2690-4C05-A145-19ADE4FBA848}" vid="{3B7C03BC-BD27-4D1F-8A34-1DD52275C4B5}"/>
    </a:ext>
  </a:extLst>
</a:theme>
</file>

<file path=ppt/theme/theme2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Office">
      <a:maj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ShellMediu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ShellMedium"/>
        <a:font script="Hebr" typeface="Shell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hellMedium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Onscreen;2057;Pos1;Date1;Widescreen Shell template - 16x9 V1-102</Template>
  <TotalTime>17222</TotalTime>
  <Words>718</Words>
  <Application>Microsoft Office PowerPoint</Application>
  <PresentationFormat>Widescreen</PresentationFormat>
  <Paragraphs>158</Paragraphs>
  <Slides>20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Bradley Hand ITC</vt:lpstr>
      <vt:lpstr>Wingdings</vt:lpstr>
      <vt:lpstr>Verdana</vt:lpstr>
      <vt:lpstr>ShellHeavy</vt:lpstr>
      <vt:lpstr>Cambria Math</vt:lpstr>
      <vt:lpstr>ShellMedium</vt:lpstr>
      <vt:lpstr>Shell layouts with footer</vt:lpstr>
      <vt:lpstr>CompactNet: Deep Learning Compression for Efficient Deployment</vt:lpstr>
      <vt:lpstr>PowerPoint Presentation</vt:lpstr>
      <vt:lpstr>Objective:</vt:lpstr>
      <vt:lpstr>Model Compression!</vt:lpstr>
      <vt:lpstr>Different Compression Methods</vt:lpstr>
      <vt:lpstr>Model Pruning</vt:lpstr>
      <vt:lpstr>Types of Model Pruning</vt:lpstr>
      <vt:lpstr>PowerPoint Presentation</vt:lpstr>
      <vt:lpstr>DETR (Target Model)</vt:lpstr>
      <vt:lpstr>Pruning Techniques </vt:lpstr>
      <vt:lpstr>Pruning Techniques (cont …) </vt:lpstr>
      <vt:lpstr>Experiment Setup And Results</vt:lpstr>
      <vt:lpstr>Results</vt:lpstr>
      <vt:lpstr>ResNet Results</vt:lpstr>
      <vt:lpstr>VGG Results</vt:lpstr>
      <vt:lpstr>UNet Results</vt:lpstr>
      <vt:lpstr>DETR Results</vt:lpstr>
      <vt:lpstr>PowerPoint Presentation</vt:lpstr>
      <vt:lpstr>UI 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Compression</dc:title>
  <dc:creator>Somawanshi, Prakalp A PTIN-PTIY/FHF</dc:creator>
  <cp:lastModifiedBy>Somawanshi, Prakalp A PTIN-PTIY/FHF</cp:lastModifiedBy>
  <cp:revision>20</cp:revision>
  <dcterms:created xsi:type="dcterms:W3CDTF">2023-08-21T17:28:13Z</dcterms:created>
  <dcterms:modified xsi:type="dcterms:W3CDTF">2024-06-26T07:09:05Z</dcterms:modified>
  <cp:category>Shell_IC: INTERNAL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WizKit Template Type">
    <vt:lpwstr>Widescreen</vt:lpwstr>
  </property>
  <property fmtid="{D5CDD505-2E9C-101B-9397-08002B2CF9AE}" pid="3" name="WizKit Template Version">
    <vt:i4>6</vt:i4>
  </property>
</Properties>
</file>